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2"/>
  </p:notesMasterIdLst>
  <p:sldIdLst>
    <p:sldId id="256" r:id="rId2"/>
    <p:sldId id="257" r:id="rId3"/>
    <p:sldId id="268" r:id="rId4"/>
    <p:sldId id="259" r:id="rId5"/>
    <p:sldId id="260" r:id="rId6"/>
    <p:sldId id="261" r:id="rId7"/>
    <p:sldId id="262" r:id="rId8"/>
    <p:sldId id="263" r:id="rId9"/>
    <p:sldId id="264" r:id="rId10"/>
    <p:sldId id="265" r:id="rId11"/>
    <p:sldId id="266" r:id="rId12"/>
    <p:sldId id="276" r:id="rId13"/>
    <p:sldId id="269" r:id="rId14"/>
    <p:sldId id="270" r:id="rId15"/>
    <p:sldId id="271" r:id="rId16"/>
    <p:sldId id="272" r:id="rId17"/>
    <p:sldId id="273" r:id="rId18"/>
    <p:sldId id="274" r:id="rId19"/>
    <p:sldId id="275" r:id="rId20"/>
    <p:sldId id="267" r:id="rId21"/>
  </p:sldIdLst>
  <p:sldSz cx="9144000" cy="5143500" type="screen16x9"/>
  <p:notesSz cx="6858000" cy="9144000"/>
  <p:embeddedFontLst>
    <p:embeddedFont>
      <p:font typeface="Proxima Nova" panose="020B0604020202020204" charset="0"/>
      <p:regular r:id="rId23"/>
      <p:bold r:id="rId24"/>
      <p:italic r:id="rId25"/>
      <p:boldItalic r:id="rId26"/>
    </p:embeddedFont>
    <p:embeddedFont>
      <p:font typeface="Roboto Medium" panose="020B0604020202020204" charset="0"/>
      <p:regular r:id="rId27"/>
      <p:bold r:id="rId28"/>
      <p:italic r:id="rId29"/>
      <p:boldItalic r:id="rId30"/>
    </p:embeddedFont>
    <p:embeddedFont>
      <p:font typeface="Roboto" panose="020B0604020202020204" charset="0"/>
      <p:regular r:id="rId31"/>
      <p:bold r:id="rId32"/>
      <p:italic r:id="rId33"/>
      <p:boldItalic r:id="rId34"/>
    </p:embeddedFont>
    <p:embeddedFont>
      <p:font typeface="Roboto Thin" panose="020B0604020202020204" charset="0"/>
      <p:regular r:id="rId35"/>
      <p:bold r:id="rId36"/>
      <p:italic r:id="rId37"/>
      <p:boldItalic r:id="rId38"/>
    </p:embeddedFont>
    <p:embeddedFont>
      <p:font typeface="Calibri" panose="020F05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9.fntdata"/></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A3F01F-9EB0-4C14-8D3E-2F76872B084E}" type="doc">
      <dgm:prSet loTypeId="urn:microsoft.com/office/officeart/2005/8/layout/vProcess5" loCatId="process" qsTypeId="urn:microsoft.com/office/officeart/2005/8/quickstyle/simple1" qsCatId="simple" csTypeId="urn:microsoft.com/office/officeart/2005/8/colors/colorful3" csCatId="colorful" phldr="1"/>
      <dgm:spPr/>
      <dgm:t>
        <a:bodyPr/>
        <a:lstStyle/>
        <a:p>
          <a:endParaRPr lang="en-US"/>
        </a:p>
      </dgm:t>
    </dgm:pt>
    <dgm:pt modelId="{02868782-A37E-40A6-964A-F6B880BD7787}">
      <dgm:prSet phldrT="[Text]"/>
      <dgm:spPr/>
      <dgm:t>
        <a:bodyPr/>
        <a:lstStyle/>
        <a:p>
          <a:r>
            <a:rPr lang="en-US" b="0" i="0" u="none" strike="noStrike" cap="none" dirty="0" smtClean="0">
              <a:solidFill>
                <a:schemeClr val="lt1"/>
              </a:solidFill>
              <a:latin typeface="Proxima Nova"/>
              <a:ea typeface="Proxima Nova"/>
              <a:cs typeface="Proxima Nova"/>
              <a:sym typeface="Proxima Nova"/>
            </a:rPr>
            <a:t>Job Search Strategy–(40 </a:t>
          </a:r>
          <a:r>
            <a:rPr lang="en-US" b="0" i="0" u="none" strike="noStrike" cap="none" dirty="0" err="1" smtClean="0">
              <a:solidFill>
                <a:schemeClr val="lt1"/>
              </a:solidFill>
              <a:latin typeface="Proxima Nova"/>
              <a:ea typeface="Proxima Nova"/>
              <a:cs typeface="Proxima Nova"/>
              <a:sym typeface="Proxima Nova"/>
            </a:rPr>
            <a:t>mins</a:t>
          </a:r>
          <a:r>
            <a:rPr lang="en-US" b="0" i="0" u="none" strike="noStrike" cap="none" dirty="0" smtClean="0">
              <a:solidFill>
                <a:schemeClr val="lt1"/>
              </a:solidFill>
              <a:latin typeface="Proxima Nova"/>
              <a:ea typeface="Proxima Nova"/>
              <a:cs typeface="Proxima Nova"/>
              <a:sym typeface="Proxima Nova"/>
            </a:rPr>
            <a:t>)</a:t>
          </a:r>
          <a:endParaRPr lang="en-US" dirty="0"/>
        </a:p>
      </dgm:t>
    </dgm:pt>
    <dgm:pt modelId="{CDAD82E1-EC56-406C-AB8C-8D94CE193070}" type="parTrans" cxnId="{79FFDD73-55ED-497A-B35A-7D54DCD79F48}">
      <dgm:prSet/>
      <dgm:spPr/>
      <dgm:t>
        <a:bodyPr/>
        <a:lstStyle/>
        <a:p>
          <a:endParaRPr lang="en-US"/>
        </a:p>
      </dgm:t>
    </dgm:pt>
    <dgm:pt modelId="{32F1659A-899C-4925-BE1A-FFA2F14FFE23}" type="sibTrans" cxnId="{79FFDD73-55ED-497A-B35A-7D54DCD79F48}">
      <dgm:prSet/>
      <dgm:spPr/>
      <dgm:t>
        <a:bodyPr/>
        <a:lstStyle/>
        <a:p>
          <a:endParaRPr lang="en-US"/>
        </a:p>
      </dgm:t>
    </dgm:pt>
    <dgm:pt modelId="{0628B173-C0E7-43E4-9CB0-7E90F6258F7A}">
      <dgm:prSet phldrT="[Text]"/>
      <dgm:spPr/>
      <dgm:t>
        <a:bodyPr/>
        <a:lstStyle/>
        <a:p>
          <a:r>
            <a:rPr lang="en-IN" b="0" i="0" u="none" strike="noStrike" cap="none" dirty="0" smtClean="0">
              <a:solidFill>
                <a:schemeClr val="lt1"/>
              </a:solidFill>
              <a:latin typeface="Proxima Nova"/>
              <a:ea typeface="Proxima Nova"/>
              <a:cs typeface="Proxima Nova"/>
              <a:sym typeface="Proxima Nova"/>
            </a:rPr>
            <a:t>Personalized Feedback–(30 </a:t>
          </a:r>
          <a:r>
            <a:rPr lang="en-IN" b="0" i="0" u="none" strike="noStrike" cap="none" dirty="0" err="1" smtClean="0">
              <a:solidFill>
                <a:schemeClr val="lt1"/>
              </a:solidFill>
              <a:latin typeface="Proxima Nova"/>
              <a:ea typeface="Proxima Nova"/>
              <a:cs typeface="Proxima Nova"/>
              <a:sym typeface="Proxima Nova"/>
            </a:rPr>
            <a:t>mins</a:t>
          </a:r>
          <a:r>
            <a:rPr lang="en-IN" b="0" i="0" u="none" strike="noStrike" cap="none" dirty="0" smtClean="0">
              <a:solidFill>
                <a:schemeClr val="lt1"/>
              </a:solidFill>
              <a:latin typeface="Proxima Nova"/>
              <a:ea typeface="Proxima Nova"/>
              <a:cs typeface="Proxima Nova"/>
              <a:sym typeface="Proxima Nova"/>
            </a:rPr>
            <a:t>)</a:t>
          </a:r>
          <a:endParaRPr lang="en-US" dirty="0"/>
        </a:p>
      </dgm:t>
    </dgm:pt>
    <dgm:pt modelId="{4D3D56FD-9AD9-49D1-A775-20D2BF5AD980}" type="parTrans" cxnId="{147479DD-E6B2-4DAB-B5F0-3FC0184DC73C}">
      <dgm:prSet/>
      <dgm:spPr/>
      <dgm:t>
        <a:bodyPr/>
        <a:lstStyle/>
        <a:p>
          <a:endParaRPr lang="en-US"/>
        </a:p>
      </dgm:t>
    </dgm:pt>
    <dgm:pt modelId="{1DA3BD06-A4FF-4C8A-9614-4EC4783ECF74}" type="sibTrans" cxnId="{147479DD-E6B2-4DAB-B5F0-3FC0184DC73C}">
      <dgm:prSet/>
      <dgm:spPr/>
      <dgm:t>
        <a:bodyPr/>
        <a:lstStyle/>
        <a:p>
          <a:endParaRPr lang="en-US"/>
        </a:p>
      </dgm:t>
    </dgm:pt>
    <dgm:pt modelId="{DDD2E113-0E39-4C4C-8DDE-903C871688D1}">
      <dgm:prSet/>
      <dgm:spPr/>
      <dgm:t>
        <a:bodyPr/>
        <a:lstStyle/>
        <a:p>
          <a:pPr rtl="0"/>
          <a:r>
            <a:rPr lang="en-US" b="0" i="0" u="none" strike="noStrike" cap="none" dirty="0" smtClean="0">
              <a:solidFill>
                <a:schemeClr val="lt1"/>
              </a:solidFill>
              <a:latin typeface="Proxima Nova"/>
              <a:ea typeface="Proxima Nova"/>
              <a:cs typeface="Proxima Nova"/>
              <a:sym typeface="Proxima Nova"/>
            </a:rPr>
            <a:t>How to hunt better opportunities</a:t>
          </a:r>
          <a:endParaRPr lang="en-US" dirty="0"/>
        </a:p>
      </dgm:t>
    </dgm:pt>
    <dgm:pt modelId="{685FC90C-C33E-41DA-8256-F08BF5C3D673}" type="parTrans" cxnId="{9F1E5C12-7199-4EBA-BFAA-67091AAAB154}">
      <dgm:prSet/>
      <dgm:spPr/>
      <dgm:t>
        <a:bodyPr/>
        <a:lstStyle/>
        <a:p>
          <a:endParaRPr lang="en-US"/>
        </a:p>
      </dgm:t>
    </dgm:pt>
    <dgm:pt modelId="{DDD26949-44D4-4D92-BBA2-88C37CE674B5}" type="sibTrans" cxnId="{9F1E5C12-7199-4EBA-BFAA-67091AAAB154}">
      <dgm:prSet/>
      <dgm:spPr/>
      <dgm:t>
        <a:bodyPr/>
        <a:lstStyle/>
        <a:p>
          <a:endParaRPr lang="en-US"/>
        </a:p>
      </dgm:t>
    </dgm:pt>
    <dgm:pt modelId="{3C2FE5A6-CFC2-4827-AD0D-F5B96E1D5FB6}">
      <dgm:prSet phldrT="[Text]"/>
      <dgm:spPr/>
      <dgm:t>
        <a:bodyPr/>
        <a:lstStyle/>
        <a:p>
          <a:r>
            <a:rPr lang="en-IN" b="0" i="0" u="none" strike="noStrike" cap="none" smtClean="0">
              <a:solidFill>
                <a:schemeClr val="lt1"/>
              </a:solidFill>
              <a:latin typeface="Proxima Nova"/>
              <a:ea typeface="Proxima Nova"/>
              <a:cs typeface="Proxima Nova"/>
              <a:sym typeface="Proxima Nova"/>
            </a:rPr>
            <a:t>Attract the target recruiters </a:t>
          </a:r>
          <a:endParaRPr lang="en-US" dirty="0"/>
        </a:p>
      </dgm:t>
    </dgm:pt>
    <dgm:pt modelId="{F7D737BF-883C-4925-9A4A-A15D145A70F5}" type="parTrans" cxnId="{B593A587-D73B-4BF1-B973-51D2048E6F81}">
      <dgm:prSet/>
      <dgm:spPr/>
    </dgm:pt>
    <dgm:pt modelId="{E02A1820-0960-4BCC-8DFA-12D7AF8C5D12}" type="sibTrans" cxnId="{B593A587-D73B-4BF1-B973-51D2048E6F81}">
      <dgm:prSet/>
      <dgm:spPr/>
      <dgm:t>
        <a:bodyPr/>
        <a:lstStyle/>
        <a:p>
          <a:endParaRPr lang="en-US"/>
        </a:p>
      </dgm:t>
    </dgm:pt>
    <dgm:pt modelId="{7143CABB-2387-49CE-A67F-72AAF45F90A6}">
      <dgm:prSet phldrT="[Text]"/>
      <dgm:spPr/>
      <dgm:t>
        <a:bodyPr/>
        <a:lstStyle/>
        <a:p>
          <a:r>
            <a:rPr lang="en-US" b="0" i="0" u="none" strike="noStrike" cap="none" smtClean="0">
              <a:solidFill>
                <a:schemeClr val="lt1"/>
              </a:solidFill>
              <a:latin typeface="Proxima Nova"/>
              <a:ea typeface="Proxima Nova"/>
              <a:cs typeface="Proxima Nova"/>
              <a:sym typeface="Proxima Nova"/>
            </a:rPr>
            <a:t>Proof Of Concept (POC) Guidance </a:t>
          </a:r>
          <a:endParaRPr lang="en-US" dirty="0"/>
        </a:p>
      </dgm:t>
    </dgm:pt>
    <dgm:pt modelId="{A216CDFD-0273-4A97-B73F-29C25E64BDD6}" type="parTrans" cxnId="{5B611A9A-D607-48F8-9BA3-12E9CC7AB047}">
      <dgm:prSet/>
      <dgm:spPr/>
    </dgm:pt>
    <dgm:pt modelId="{6FA9B57D-34D1-4230-908E-278A6CF7D648}" type="sibTrans" cxnId="{5B611A9A-D607-48F8-9BA3-12E9CC7AB047}">
      <dgm:prSet/>
      <dgm:spPr/>
      <dgm:t>
        <a:bodyPr/>
        <a:lstStyle/>
        <a:p>
          <a:endParaRPr lang="en-US"/>
        </a:p>
      </dgm:t>
    </dgm:pt>
    <dgm:pt modelId="{B45449FC-2067-4809-A8D2-FDBA47BCC54A}">
      <dgm:prSet phldrT="[Text]"/>
      <dgm:spPr/>
      <dgm:t>
        <a:bodyPr/>
        <a:lstStyle/>
        <a:p>
          <a:r>
            <a:rPr lang="en-US" b="0" i="0" u="none" strike="noStrike" cap="none" dirty="0" smtClean="0">
              <a:solidFill>
                <a:schemeClr val="lt1"/>
              </a:solidFill>
              <a:latin typeface="Proxima Nova"/>
              <a:ea typeface="Proxima Nova"/>
              <a:cs typeface="Proxima Nova"/>
              <a:sym typeface="Proxima Nova"/>
            </a:rPr>
            <a:t>Action Plan Review : (20 </a:t>
          </a:r>
          <a:r>
            <a:rPr lang="en-US" b="0" i="0" u="none" strike="noStrike" cap="none" dirty="0" err="1" smtClean="0">
              <a:solidFill>
                <a:schemeClr val="lt1"/>
              </a:solidFill>
              <a:latin typeface="Proxima Nova"/>
              <a:ea typeface="Proxima Nova"/>
              <a:cs typeface="Proxima Nova"/>
              <a:sym typeface="Proxima Nova"/>
            </a:rPr>
            <a:t>mins</a:t>
          </a:r>
          <a:r>
            <a:rPr lang="en-US" b="0" i="0" u="none" strike="noStrike" cap="none" dirty="0" smtClean="0">
              <a:solidFill>
                <a:schemeClr val="lt1"/>
              </a:solidFill>
              <a:latin typeface="Proxima Nova"/>
              <a:ea typeface="Proxima Nova"/>
              <a:cs typeface="Proxima Nova"/>
              <a:sym typeface="Proxima Nova"/>
            </a:rPr>
            <a:t>)</a:t>
          </a:r>
          <a:endParaRPr lang="en-US" dirty="0"/>
        </a:p>
      </dgm:t>
    </dgm:pt>
    <dgm:pt modelId="{20ED15FE-2C55-46F3-894A-FE74CD6EDB1D}" type="sibTrans" cxnId="{B13F6933-59F3-4655-8423-C89CCC40A9E5}">
      <dgm:prSet/>
      <dgm:spPr/>
      <dgm:t>
        <a:bodyPr/>
        <a:lstStyle/>
        <a:p>
          <a:endParaRPr lang="en-US"/>
        </a:p>
      </dgm:t>
    </dgm:pt>
    <dgm:pt modelId="{95A66B23-ABD6-469A-B68F-43CC6581E405}" type="parTrans" cxnId="{B13F6933-59F3-4655-8423-C89CCC40A9E5}">
      <dgm:prSet/>
      <dgm:spPr/>
      <dgm:t>
        <a:bodyPr/>
        <a:lstStyle/>
        <a:p>
          <a:endParaRPr lang="en-US"/>
        </a:p>
      </dgm:t>
    </dgm:pt>
    <dgm:pt modelId="{0D7A7509-38CA-40BB-9765-05B11D155540}">
      <dgm:prSet phldrT="[Text]"/>
      <dgm:spPr/>
      <dgm:t>
        <a:bodyPr/>
        <a:lstStyle/>
        <a:p>
          <a:r>
            <a:rPr lang="en-US" b="0" i="0" u="none" strike="noStrike" cap="none" dirty="0" smtClean="0">
              <a:solidFill>
                <a:schemeClr val="lt1"/>
              </a:solidFill>
              <a:latin typeface="Proxima Nova"/>
              <a:ea typeface="Proxima Nova"/>
              <a:cs typeface="Proxima Nova"/>
              <a:sym typeface="Proxima Nova"/>
            </a:rPr>
            <a:t>Status update on action plan and help needed</a:t>
          </a:r>
          <a:endParaRPr lang="en-US" dirty="0"/>
        </a:p>
      </dgm:t>
    </dgm:pt>
    <dgm:pt modelId="{BD7CE202-4E36-4AD4-AB18-A5A8FA1F90DB}" type="parTrans" cxnId="{6503446E-3CA2-4CE2-BC09-0E7FC97C4D1F}">
      <dgm:prSet/>
      <dgm:spPr/>
    </dgm:pt>
    <dgm:pt modelId="{40AD4DF5-E872-4DCF-AC83-432E4B065ED1}" type="sibTrans" cxnId="{6503446E-3CA2-4CE2-BC09-0E7FC97C4D1F}">
      <dgm:prSet/>
      <dgm:spPr/>
      <dgm:t>
        <a:bodyPr/>
        <a:lstStyle/>
        <a:p>
          <a:endParaRPr lang="en-US"/>
        </a:p>
      </dgm:t>
    </dgm:pt>
    <dgm:pt modelId="{568BE6C4-ADC9-4F86-8A10-CD17090B3464}" type="pres">
      <dgm:prSet presAssocID="{78A3F01F-9EB0-4C14-8D3E-2F76872B084E}" presName="outerComposite" presStyleCnt="0">
        <dgm:presLayoutVars>
          <dgm:chMax val="5"/>
          <dgm:dir/>
          <dgm:resizeHandles val="exact"/>
        </dgm:presLayoutVars>
      </dgm:prSet>
      <dgm:spPr/>
      <dgm:t>
        <a:bodyPr/>
        <a:lstStyle/>
        <a:p>
          <a:endParaRPr lang="en-US"/>
        </a:p>
      </dgm:t>
    </dgm:pt>
    <dgm:pt modelId="{924BE979-1389-420A-95AE-806D96F6CB99}" type="pres">
      <dgm:prSet presAssocID="{78A3F01F-9EB0-4C14-8D3E-2F76872B084E}" presName="dummyMaxCanvas" presStyleCnt="0">
        <dgm:presLayoutVars/>
      </dgm:prSet>
      <dgm:spPr/>
    </dgm:pt>
    <dgm:pt modelId="{C32C0D88-79C1-4549-A049-C99A7904B1D4}" type="pres">
      <dgm:prSet presAssocID="{78A3F01F-9EB0-4C14-8D3E-2F76872B084E}" presName="ThreeNodes_1" presStyleLbl="node1" presStyleIdx="0" presStyleCnt="3" custLinFactNeighborX="-12917" custLinFactNeighborY="-41994">
        <dgm:presLayoutVars>
          <dgm:bulletEnabled val="1"/>
        </dgm:presLayoutVars>
      </dgm:prSet>
      <dgm:spPr/>
      <dgm:t>
        <a:bodyPr/>
        <a:lstStyle/>
        <a:p>
          <a:endParaRPr lang="en-US"/>
        </a:p>
      </dgm:t>
    </dgm:pt>
    <dgm:pt modelId="{C109B9BD-C2D8-407E-9ECB-EA65E487F50A}" type="pres">
      <dgm:prSet presAssocID="{78A3F01F-9EB0-4C14-8D3E-2F76872B084E}" presName="ThreeNodes_2" presStyleLbl="node1" presStyleIdx="1" presStyleCnt="3">
        <dgm:presLayoutVars>
          <dgm:bulletEnabled val="1"/>
        </dgm:presLayoutVars>
      </dgm:prSet>
      <dgm:spPr/>
      <dgm:t>
        <a:bodyPr/>
        <a:lstStyle/>
        <a:p>
          <a:endParaRPr lang="en-US"/>
        </a:p>
      </dgm:t>
    </dgm:pt>
    <dgm:pt modelId="{95FDD71E-3DE6-4042-A5E4-8A11EA388189}" type="pres">
      <dgm:prSet presAssocID="{78A3F01F-9EB0-4C14-8D3E-2F76872B084E}" presName="ThreeNodes_3" presStyleLbl="node1" presStyleIdx="2" presStyleCnt="3">
        <dgm:presLayoutVars>
          <dgm:bulletEnabled val="1"/>
        </dgm:presLayoutVars>
      </dgm:prSet>
      <dgm:spPr/>
      <dgm:t>
        <a:bodyPr/>
        <a:lstStyle/>
        <a:p>
          <a:endParaRPr lang="en-US"/>
        </a:p>
      </dgm:t>
    </dgm:pt>
    <dgm:pt modelId="{98E5FDA8-7D6D-4EEF-B6FA-1C0CEB1764BA}" type="pres">
      <dgm:prSet presAssocID="{78A3F01F-9EB0-4C14-8D3E-2F76872B084E}" presName="ThreeConn_1-2" presStyleLbl="fgAccFollowNode1" presStyleIdx="0" presStyleCnt="2">
        <dgm:presLayoutVars>
          <dgm:bulletEnabled val="1"/>
        </dgm:presLayoutVars>
      </dgm:prSet>
      <dgm:spPr/>
      <dgm:t>
        <a:bodyPr/>
        <a:lstStyle/>
        <a:p>
          <a:endParaRPr lang="en-US"/>
        </a:p>
      </dgm:t>
    </dgm:pt>
    <dgm:pt modelId="{9BA526AF-6B00-48BA-A86C-544E99505CA0}" type="pres">
      <dgm:prSet presAssocID="{78A3F01F-9EB0-4C14-8D3E-2F76872B084E}" presName="ThreeConn_2-3" presStyleLbl="fgAccFollowNode1" presStyleIdx="1" presStyleCnt="2">
        <dgm:presLayoutVars>
          <dgm:bulletEnabled val="1"/>
        </dgm:presLayoutVars>
      </dgm:prSet>
      <dgm:spPr/>
      <dgm:t>
        <a:bodyPr/>
        <a:lstStyle/>
        <a:p>
          <a:endParaRPr lang="en-US"/>
        </a:p>
      </dgm:t>
    </dgm:pt>
    <dgm:pt modelId="{04FC34A5-6965-4BB4-A07E-A46E80475946}" type="pres">
      <dgm:prSet presAssocID="{78A3F01F-9EB0-4C14-8D3E-2F76872B084E}" presName="ThreeNodes_1_text" presStyleLbl="node1" presStyleIdx="2" presStyleCnt="3">
        <dgm:presLayoutVars>
          <dgm:bulletEnabled val="1"/>
        </dgm:presLayoutVars>
      </dgm:prSet>
      <dgm:spPr/>
      <dgm:t>
        <a:bodyPr/>
        <a:lstStyle/>
        <a:p>
          <a:endParaRPr lang="en-US"/>
        </a:p>
      </dgm:t>
    </dgm:pt>
    <dgm:pt modelId="{FDA9B388-AC0B-45B0-8426-9E8E45530C5B}" type="pres">
      <dgm:prSet presAssocID="{78A3F01F-9EB0-4C14-8D3E-2F76872B084E}" presName="ThreeNodes_2_text" presStyleLbl="node1" presStyleIdx="2" presStyleCnt="3">
        <dgm:presLayoutVars>
          <dgm:bulletEnabled val="1"/>
        </dgm:presLayoutVars>
      </dgm:prSet>
      <dgm:spPr/>
      <dgm:t>
        <a:bodyPr/>
        <a:lstStyle/>
        <a:p>
          <a:endParaRPr lang="en-US"/>
        </a:p>
      </dgm:t>
    </dgm:pt>
    <dgm:pt modelId="{FA4F4CBD-301B-49CA-B240-B048B145DE09}" type="pres">
      <dgm:prSet presAssocID="{78A3F01F-9EB0-4C14-8D3E-2F76872B084E}" presName="ThreeNodes_3_text" presStyleLbl="node1" presStyleIdx="2" presStyleCnt="3">
        <dgm:presLayoutVars>
          <dgm:bulletEnabled val="1"/>
        </dgm:presLayoutVars>
      </dgm:prSet>
      <dgm:spPr/>
      <dgm:t>
        <a:bodyPr/>
        <a:lstStyle/>
        <a:p>
          <a:endParaRPr lang="en-US"/>
        </a:p>
      </dgm:t>
    </dgm:pt>
  </dgm:ptLst>
  <dgm:cxnLst>
    <dgm:cxn modelId="{BE96A88E-7742-49E9-8290-876C516FD231}" type="presOf" srcId="{0628B173-C0E7-43E4-9CB0-7E90F6258F7A}" destId="{C109B9BD-C2D8-407E-9ECB-EA65E487F50A}" srcOrd="0" destOrd="0" presId="urn:microsoft.com/office/officeart/2005/8/layout/vProcess5"/>
    <dgm:cxn modelId="{79FFDD73-55ED-497A-B35A-7D54DCD79F48}" srcId="{78A3F01F-9EB0-4C14-8D3E-2F76872B084E}" destId="{02868782-A37E-40A6-964A-F6B880BD7787}" srcOrd="0" destOrd="0" parTransId="{CDAD82E1-EC56-406C-AB8C-8D94CE193070}" sibTransId="{32F1659A-899C-4925-BE1A-FFA2F14FFE23}"/>
    <dgm:cxn modelId="{5B611A9A-D607-48F8-9BA3-12E9CC7AB047}" srcId="{0628B173-C0E7-43E4-9CB0-7E90F6258F7A}" destId="{7143CABB-2387-49CE-A67F-72AAF45F90A6}" srcOrd="0" destOrd="0" parTransId="{A216CDFD-0273-4A97-B73F-29C25E64BDD6}" sibTransId="{6FA9B57D-34D1-4230-908E-278A6CF7D648}"/>
    <dgm:cxn modelId="{19F8C61D-BD72-479B-A9B5-549920A99482}" type="presOf" srcId="{0D7A7509-38CA-40BB-9765-05B11D155540}" destId="{FA4F4CBD-301B-49CA-B240-B048B145DE09}" srcOrd="1" destOrd="1" presId="urn:microsoft.com/office/officeart/2005/8/layout/vProcess5"/>
    <dgm:cxn modelId="{A2404B79-1504-4D8B-8F51-D38335D25C76}" type="presOf" srcId="{7143CABB-2387-49CE-A67F-72AAF45F90A6}" destId="{FDA9B388-AC0B-45B0-8426-9E8E45530C5B}" srcOrd="1" destOrd="1" presId="urn:microsoft.com/office/officeart/2005/8/layout/vProcess5"/>
    <dgm:cxn modelId="{04E107F0-389A-45A3-988C-1214854DBC62}" type="presOf" srcId="{02868782-A37E-40A6-964A-F6B880BD7787}" destId="{04FC34A5-6965-4BB4-A07E-A46E80475946}" srcOrd="1" destOrd="0" presId="urn:microsoft.com/office/officeart/2005/8/layout/vProcess5"/>
    <dgm:cxn modelId="{E8D301D8-9D17-438F-91A5-B31391732AF3}" type="presOf" srcId="{7143CABB-2387-49CE-A67F-72AAF45F90A6}" destId="{C109B9BD-C2D8-407E-9ECB-EA65E487F50A}" srcOrd="0" destOrd="1" presId="urn:microsoft.com/office/officeart/2005/8/layout/vProcess5"/>
    <dgm:cxn modelId="{776E572A-A533-4BD1-A60D-8FE867FC5EBE}" type="presOf" srcId="{1DA3BD06-A4FF-4C8A-9614-4EC4783ECF74}" destId="{9BA526AF-6B00-48BA-A86C-544E99505CA0}" srcOrd="0" destOrd="0" presId="urn:microsoft.com/office/officeart/2005/8/layout/vProcess5"/>
    <dgm:cxn modelId="{4B715EE0-A321-4E61-B056-EA97B8DEDADD}" type="presOf" srcId="{0D7A7509-38CA-40BB-9765-05B11D155540}" destId="{95FDD71E-3DE6-4042-A5E4-8A11EA388189}" srcOrd="0" destOrd="1" presId="urn:microsoft.com/office/officeart/2005/8/layout/vProcess5"/>
    <dgm:cxn modelId="{541EDDF0-08EB-4F4E-9E70-B707DA061208}" type="presOf" srcId="{02868782-A37E-40A6-964A-F6B880BD7787}" destId="{C32C0D88-79C1-4549-A049-C99A7904B1D4}" srcOrd="0" destOrd="0" presId="urn:microsoft.com/office/officeart/2005/8/layout/vProcess5"/>
    <dgm:cxn modelId="{771FB5C3-B39D-416B-B8E5-D111C4AB6BD4}" type="presOf" srcId="{B45449FC-2067-4809-A8D2-FDBA47BCC54A}" destId="{95FDD71E-3DE6-4042-A5E4-8A11EA388189}" srcOrd="0" destOrd="0" presId="urn:microsoft.com/office/officeart/2005/8/layout/vProcess5"/>
    <dgm:cxn modelId="{22983C39-FF8B-4D1E-B8DA-12CED4332EF3}" type="presOf" srcId="{3C2FE5A6-CFC2-4827-AD0D-F5B96E1D5FB6}" destId="{C32C0D88-79C1-4549-A049-C99A7904B1D4}" srcOrd="0" destOrd="1" presId="urn:microsoft.com/office/officeart/2005/8/layout/vProcess5"/>
    <dgm:cxn modelId="{9A86E84A-C881-486D-8E51-CB0FF55B4567}" type="presOf" srcId="{78A3F01F-9EB0-4C14-8D3E-2F76872B084E}" destId="{568BE6C4-ADC9-4F86-8A10-CD17090B3464}" srcOrd="0" destOrd="0" presId="urn:microsoft.com/office/officeart/2005/8/layout/vProcess5"/>
    <dgm:cxn modelId="{9F1E5C12-7199-4EBA-BFAA-67091AAAB154}" srcId="{02868782-A37E-40A6-964A-F6B880BD7787}" destId="{DDD2E113-0E39-4C4C-8DDE-903C871688D1}" srcOrd="1" destOrd="0" parTransId="{685FC90C-C33E-41DA-8256-F08BF5C3D673}" sibTransId="{DDD26949-44D4-4D92-BBA2-88C37CE674B5}"/>
    <dgm:cxn modelId="{B593A587-D73B-4BF1-B973-51D2048E6F81}" srcId="{02868782-A37E-40A6-964A-F6B880BD7787}" destId="{3C2FE5A6-CFC2-4827-AD0D-F5B96E1D5FB6}" srcOrd="0" destOrd="0" parTransId="{F7D737BF-883C-4925-9A4A-A15D145A70F5}" sibTransId="{E02A1820-0960-4BCC-8DFA-12D7AF8C5D12}"/>
    <dgm:cxn modelId="{CACE2E36-E187-4CA9-910F-CC63690AEEBF}" type="presOf" srcId="{DDD2E113-0E39-4C4C-8DDE-903C871688D1}" destId="{C32C0D88-79C1-4549-A049-C99A7904B1D4}" srcOrd="0" destOrd="2" presId="urn:microsoft.com/office/officeart/2005/8/layout/vProcess5"/>
    <dgm:cxn modelId="{8F7A3E5B-52C3-4735-93FD-B437ED169D88}" type="presOf" srcId="{32F1659A-899C-4925-BE1A-FFA2F14FFE23}" destId="{98E5FDA8-7D6D-4EEF-B6FA-1C0CEB1764BA}" srcOrd="0" destOrd="0" presId="urn:microsoft.com/office/officeart/2005/8/layout/vProcess5"/>
    <dgm:cxn modelId="{14EB4C8A-739B-4BFE-BE48-633F8870F7C3}" type="presOf" srcId="{0628B173-C0E7-43E4-9CB0-7E90F6258F7A}" destId="{FDA9B388-AC0B-45B0-8426-9E8E45530C5B}" srcOrd="1" destOrd="0" presId="urn:microsoft.com/office/officeart/2005/8/layout/vProcess5"/>
    <dgm:cxn modelId="{147479DD-E6B2-4DAB-B5F0-3FC0184DC73C}" srcId="{78A3F01F-9EB0-4C14-8D3E-2F76872B084E}" destId="{0628B173-C0E7-43E4-9CB0-7E90F6258F7A}" srcOrd="1" destOrd="0" parTransId="{4D3D56FD-9AD9-49D1-A775-20D2BF5AD980}" sibTransId="{1DA3BD06-A4FF-4C8A-9614-4EC4783ECF74}"/>
    <dgm:cxn modelId="{B13F6933-59F3-4655-8423-C89CCC40A9E5}" srcId="{78A3F01F-9EB0-4C14-8D3E-2F76872B084E}" destId="{B45449FC-2067-4809-A8D2-FDBA47BCC54A}" srcOrd="2" destOrd="0" parTransId="{95A66B23-ABD6-469A-B68F-43CC6581E405}" sibTransId="{20ED15FE-2C55-46F3-894A-FE74CD6EDB1D}"/>
    <dgm:cxn modelId="{6503446E-3CA2-4CE2-BC09-0E7FC97C4D1F}" srcId="{B45449FC-2067-4809-A8D2-FDBA47BCC54A}" destId="{0D7A7509-38CA-40BB-9765-05B11D155540}" srcOrd="0" destOrd="0" parTransId="{BD7CE202-4E36-4AD4-AB18-A5A8FA1F90DB}" sibTransId="{40AD4DF5-E872-4DCF-AC83-432E4B065ED1}"/>
    <dgm:cxn modelId="{413C7DEE-362F-4B53-BB8C-0C17D34BE600}" type="presOf" srcId="{B45449FC-2067-4809-A8D2-FDBA47BCC54A}" destId="{FA4F4CBD-301B-49CA-B240-B048B145DE09}" srcOrd="1" destOrd="0" presId="urn:microsoft.com/office/officeart/2005/8/layout/vProcess5"/>
    <dgm:cxn modelId="{6D3F228E-8D48-4FD5-9DE3-74A6F298C5A9}" type="presOf" srcId="{DDD2E113-0E39-4C4C-8DDE-903C871688D1}" destId="{04FC34A5-6965-4BB4-A07E-A46E80475946}" srcOrd="1" destOrd="2" presId="urn:microsoft.com/office/officeart/2005/8/layout/vProcess5"/>
    <dgm:cxn modelId="{F7CF51FC-390A-492F-8231-89A9DE61155A}" type="presOf" srcId="{3C2FE5A6-CFC2-4827-AD0D-F5B96E1D5FB6}" destId="{04FC34A5-6965-4BB4-A07E-A46E80475946}" srcOrd="1" destOrd="1" presId="urn:microsoft.com/office/officeart/2005/8/layout/vProcess5"/>
    <dgm:cxn modelId="{6924BE3A-560A-4EC4-8BD0-B2AC92E15218}" type="presParOf" srcId="{568BE6C4-ADC9-4F86-8A10-CD17090B3464}" destId="{924BE979-1389-420A-95AE-806D96F6CB99}" srcOrd="0" destOrd="0" presId="urn:microsoft.com/office/officeart/2005/8/layout/vProcess5"/>
    <dgm:cxn modelId="{4E1C994E-D7AA-4282-AAC2-F0B716CD37DC}" type="presParOf" srcId="{568BE6C4-ADC9-4F86-8A10-CD17090B3464}" destId="{C32C0D88-79C1-4549-A049-C99A7904B1D4}" srcOrd="1" destOrd="0" presId="urn:microsoft.com/office/officeart/2005/8/layout/vProcess5"/>
    <dgm:cxn modelId="{F125AB73-4C5C-4081-B4DD-3EEFB2C75020}" type="presParOf" srcId="{568BE6C4-ADC9-4F86-8A10-CD17090B3464}" destId="{C109B9BD-C2D8-407E-9ECB-EA65E487F50A}" srcOrd="2" destOrd="0" presId="urn:microsoft.com/office/officeart/2005/8/layout/vProcess5"/>
    <dgm:cxn modelId="{B24780E5-91BF-4F01-80C6-628755199AA7}" type="presParOf" srcId="{568BE6C4-ADC9-4F86-8A10-CD17090B3464}" destId="{95FDD71E-3DE6-4042-A5E4-8A11EA388189}" srcOrd="3" destOrd="0" presId="urn:microsoft.com/office/officeart/2005/8/layout/vProcess5"/>
    <dgm:cxn modelId="{5F931DC5-9016-45EC-95B8-2083C66CC865}" type="presParOf" srcId="{568BE6C4-ADC9-4F86-8A10-CD17090B3464}" destId="{98E5FDA8-7D6D-4EEF-B6FA-1C0CEB1764BA}" srcOrd="4" destOrd="0" presId="urn:microsoft.com/office/officeart/2005/8/layout/vProcess5"/>
    <dgm:cxn modelId="{291BE53E-2ED7-42F0-82CB-308E70CF63E9}" type="presParOf" srcId="{568BE6C4-ADC9-4F86-8A10-CD17090B3464}" destId="{9BA526AF-6B00-48BA-A86C-544E99505CA0}" srcOrd="5" destOrd="0" presId="urn:microsoft.com/office/officeart/2005/8/layout/vProcess5"/>
    <dgm:cxn modelId="{99ADB67D-E4AF-4010-A6AD-8BD17B6AEF68}" type="presParOf" srcId="{568BE6C4-ADC9-4F86-8A10-CD17090B3464}" destId="{04FC34A5-6965-4BB4-A07E-A46E80475946}" srcOrd="6" destOrd="0" presId="urn:microsoft.com/office/officeart/2005/8/layout/vProcess5"/>
    <dgm:cxn modelId="{A9E6AFC5-41EE-402F-9533-3C51E7A8286E}" type="presParOf" srcId="{568BE6C4-ADC9-4F86-8A10-CD17090B3464}" destId="{FDA9B388-AC0B-45B0-8426-9E8E45530C5B}" srcOrd="7" destOrd="0" presId="urn:microsoft.com/office/officeart/2005/8/layout/vProcess5"/>
    <dgm:cxn modelId="{6B90576A-CFE5-4114-8DBA-DB7ACB68E577}" type="presParOf" srcId="{568BE6C4-ADC9-4F86-8A10-CD17090B3464}" destId="{FA4F4CBD-301B-49CA-B240-B048B145DE09}"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2BE076-170E-4580-9680-9BF549CC1FB8}"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35928E1C-0EF1-45F4-B9A7-51178117B607}">
      <dgm:prSet phldrT="[Text]"/>
      <dgm:spPr/>
      <dgm:t>
        <a:bodyPr/>
        <a:lstStyle/>
        <a:p>
          <a:r>
            <a:rPr lang="en-US" dirty="0" smtClean="0"/>
            <a:t>Experimentation </a:t>
          </a:r>
          <a:endParaRPr lang="en-US" dirty="0"/>
        </a:p>
      </dgm:t>
    </dgm:pt>
    <dgm:pt modelId="{BFFE8FE9-852E-40B6-BBCF-17534362CF1B}" type="parTrans" cxnId="{096BBF31-7A18-4410-8196-C517A71AFD43}">
      <dgm:prSet/>
      <dgm:spPr/>
      <dgm:t>
        <a:bodyPr/>
        <a:lstStyle/>
        <a:p>
          <a:endParaRPr lang="en-US"/>
        </a:p>
      </dgm:t>
    </dgm:pt>
    <dgm:pt modelId="{B0182E98-48DD-4DD5-B393-BC07D29CB2B0}" type="sibTrans" cxnId="{096BBF31-7A18-4410-8196-C517A71AFD43}">
      <dgm:prSet/>
      <dgm:spPr/>
      <dgm:t>
        <a:bodyPr/>
        <a:lstStyle/>
        <a:p>
          <a:endParaRPr lang="en-US"/>
        </a:p>
      </dgm:t>
    </dgm:pt>
    <dgm:pt modelId="{F588652B-23EF-4346-99D8-FD4A333D34DD}">
      <dgm:prSet phldrT="[Text]"/>
      <dgm:spPr/>
      <dgm:t>
        <a:bodyPr/>
        <a:lstStyle/>
        <a:p>
          <a:r>
            <a:rPr lang="en-US" dirty="0" smtClean="0"/>
            <a:t>Matric Tracking </a:t>
          </a:r>
          <a:endParaRPr lang="en-US" dirty="0"/>
        </a:p>
      </dgm:t>
    </dgm:pt>
    <dgm:pt modelId="{AA37C167-13A4-4B08-B5E7-4A2C568E8C0A}" type="parTrans" cxnId="{7350396C-38B6-4557-841F-3DFD6DA1EA20}">
      <dgm:prSet/>
      <dgm:spPr/>
      <dgm:t>
        <a:bodyPr/>
        <a:lstStyle/>
        <a:p>
          <a:endParaRPr lang="en-US"/>
        </a:p>
      </dgm:t>
    </dgm:pt>
    <dgm:pt modelId="{B607E56E-FD21-47D6-B89F-44344EDA4A6F}" type="sibTrans" cxnId="{7350396C-38B6-4557-841F-3DFD6DA1EA20}">
      <dgm:prSet/>
      <dgm:spPr/>
      <dgm:t>
        <a:bodyPr/>
        <a:lstStyle/>
        <a:p>
          <a:endParaRPr lang="en-US"/>
        </a:p>
      </dgm:t>
    </dgm:pt>
    <dgm:pt modelId="{FA1BD14A-9079-45FD-8C5B-A78F652939E7}">
      <dgm:prSet phldrT="[Text]"/>
      <dgm:spPr/>
      <dgm:t>
        <a:bodyPr/>
        <a:lstStyle/>
        <a:p>
          <a:r>
            <a:rPr lang="en-US" dirty="0" smtClean="0"/>
            <a:t>Source Control</a:t>
          </a:r>
          <a:endParaRPr lang="en-US" dirty="0"/>
        </a:p>
      </dgm:t>
    </dgm:pt>
    <dgm:pt modelId="{259B8C57-75B1-4EEB-819E-B9F1695936E2}" type="parTrans" cxnId="{96070B4F-48F5-4604-A75B-888874B55D14}">
      <dgm:prSet/>
      <dgm:spPr/>
      <dgm:t>
        <a:bodyPr/>
        <a:lstStyle/>
        <a:p>
          <a:endParaRPr lang="en-US"/>
        </a:p>
      </dgm:t>
    </dgm:pt>
    <dgm:pt modelId="{1DBA50A3-F594-44AA-8C6A-2575BBDAF204}" type="sibTrans" cxnId="{96070B4F-48F5-4604-A75B-888874B55D14}">
      <dgm:prSet/>
      <dgm:spPr/>
      <dgm:t>
        <a:bodyPr/>
        <a:lstStyle/>
        <a:p>
          <a:endParaRPr lang="en-US"/>
        </a:p>
      </dgm:t>
    </dgm:pt>
    <dgm:pt modelId="{28F55904-4B9C-4EB2-A7D9-08C08E126B1C}">
      <dgm:prSet phldrT="[Text]"/>
      <dgm:spPr/>
      <dgm:t>
        <a:bodyPr/>
        <a:lstStyle/>
        <a:p>
          <a:r>
            <a:rPr lang="en-US" dirty="0" smtClean="0"/>
            <a:t>Checkpoint Steps</a:t>
          </a:r>
          <a:endParaRPr lang="en-US" dirty="0"/>
        </a:p>
      </dgm:t>
    </dgm:pt>
    <dgm:pt modelId="{4CE7B571-751B-4CC8-8282-3CDA1CD68A4B}" type="parTrans" cxnId="{CF05C547-7A37-4476-B680-1FCF4D93003F}">
      <dgm:prSet/>
      <dgm:spPr/>
      <dgm:t>
        <a:bodyPr/>
        <a:lstStyle/>
        <a:p>
          <a:endParaRPr lang="en-US"/>
        </a:p>
      </dgm:t>
    </dgm:pt>
    <dgm:pt modelId="{9225B66E-3B19-41DD-8ECE-C58C2896E6D5}" type="sibTrans" cxnId="{CF05C547-7A37-4476-B680-1FCF4D93003F}">
      <dgm:prSet/>
      <dgm:spPr/>
      <dgm:t>
        <a:bodyPr/>
        <a:lstStyle/>
        <a:p>
          <a:endParaRPr lang="en-US"/>
        </a:p>
      </dgm:t>
    </dgm:pt>
    <dgm:pt modelId="{6C0DCFF5-9603-43DA-BEDD-06A6E6E7BF68}">
      <dgm:prSet phldrT="[Text]"/>
      <dgm:spPr/>
      <dgm:t>
        <a:bodyPr/>
        <a:lstStyle/>
        <a:p>
          <a:r>
            <a:rPr lang="en-US" dirty="0" smtClean="0"/>
            <a:t>Automate Deployment</a:t>
          </a:r>
          <a:endParaRPr lang="en-US" dirty="0"/>
        </a:p>
      </dgm:t>
    </dgm:pt>
    <dgm:pt modelId="{ACD8A05B-871B-463E-B87A-F074F0DC7A7D}" type="parTrans" cxnId="{4639100D-81B4-4A3E-9F54-31287A3F692F}">
      <dgm:prSet/>
      <dgm:spPr/>
      <dgm:t>
        <a:bodyPr/>
        <a:lstStyle/>
        <a:p>
          <a:endParaRPr lang="en-US"/>
        </a:p>
      </dgm:t>
    </dgm:pt>
    <dgm:pt modelId="{4766C9EC-95A3-412F-8532-865C1BD8C865}" type="sibTrans" cxnId="{4639100D-81B4-4A3E-9F54-31287A3F692F}">
      <dgm:prSet/>
      <dgm:spPr/>
      <dgm:t>
        <a:bodyPr/>
        <a:lstStyle/>
        <a:p>
          <a:endParaRPr lang="en-US"/>
        </a:p>
      </dgm:t>
    </dgm:pt>
    <dgm:pt modelId="{FE246452-6901-494E-A426-EADDDC6B358A}" type="pres">
      <dgm:prSet presAssocID="{FA2BE076-170E-4580-9680-9BF549CC1FB8}" presName="diagram" presStyleCnt="0">
        <dgm:presLayoutVars>
          <dgm:dir/>
          <dgm:resizeHandles val="exact"/>
        </dgm:presLayoutVars>
      </dgm:prSet>
      <dgm:spPr/>
    </dgm:pt>
    <dgm:pt modelId="{5A2C71C0-2E5F-44D8-B705-FA0518BE51D2}" type="pres">
      <dgm:prSet presAssocID="{35928E1C-0EF1-45F4-B9A7-51178117B607}" presName="node" presStyleLbl="node1" presStyleIdx="0" presStyleCnt="5">
        <dgm:presLayoutVars>
          <dgm:bulletEnabled val="1"/>
        </dgm:presLayoutVars>
      </dgm:prSet>
      <dgm:spPr/>
    </dgm:pt>
    <dgm:pt modelId="{2436849C-9409-4CF0-A5BA-B5AB32A05013}" type="pres">
      <dgm:prSet presAssocID="{B0182E98-48DD-4DD5-B393-BC07D29CB2B0}" presName="sibTrans" presStyleCnt="0"/>
      <dgm:spPr/>
    </dgm:pt>
    <dgm:pt modelId="{9C40F34D-200D-4DA4-B59A-DB73CD951798}" type="pres">
      <dgm:prSet presAssocID="{F588652B-23EF-4346-99D8-FD4A333D34DD}" presName="node" presStyleLbl="node1" presStyleIdx="1" presStyleCnt="5">
        <dgm:presLayoutVars>
          <dgm:bulletEnabled val="1"/>
        </dgm:presLayoutVars>
      </dgm:prSet>
      <dgm:spPr/>
    </dgm:pt>
    <dgm:pt modelId="{DF46FB92-AE0F-4001-8D12-5D9D9810C07C}" type="pres">
      <dgm:prSet presAssocID="{B607E56E-FD21-47D6-B89F-44344EDA4A6F}" presName="sibTrans" presStyleCnt="0"/>
      <dgm:spPr/>
    </dgm:pt>
    <dgm:pt modelId="{08CB6BBA-2D01-448B-BCAE-CF71B37D8FE5}" type="pres">
      <dgm:prSet presAssocID="{FA1BD14A-9079-45FD-8C5B-A78F652939E7}" presName="node" presStyleLbl="node1" presStyleIdx="2" presStyleCnt="5">
        <dgm:presLayoutVars>
          <dgm:bulletEnabled val="1"/>
        </dgm:presLayoutVars>
      </dgm:prSet>
      <dgm:spPr/>
    </dgm:pt>
    <dgm:pt modelId="{E3CA5C93-7381-47DE-A141-95A6BACBBB76}" type="pres">
      <dgm:prSet presAssocID="{1DBA50A3-F594-44AA-8C6A-2575BBDAF204}" presName="sibTrans" presStyleCnt="0"/>
      <dgm:spPr/>
    </dgm:pt>
    <dgm:pt modelId="{97C20412-7EBD-4508-B714-2F667FA2A57B}" type="pres">
      <dgm:prSet presAssocID="{28F55904-4B9C-4EB2-A7D9-08C08E126B1C}" presName="node" presStyleLbl="node1" presStyleIdx="3" presStyleCnt="5">
        <dgm:presLayoutVars>
          <dgm:bulletEnabled val="1"/>
        </dgm:presLayoutVars>
      </dgm:prSet>
      <dgm:spPr/>
    </dgm:pt>
    <dgm:pt modelId="{5AFFB127-3AB1-4300-801E-FCA073316665}" type="pres">
      <dgm:prSet presAssocID="{9225B66E-3B19-41DD-8ECE-C58C2896E6D5}" presName="sibTrans" presStyleCnt="0"/>
      <dgm:spPr/>
    </dgm:pt>
    <dgm:pt modelId="{B553A4AA-32CA-436D-B1AB-997ECF04C1C7}" type="pres">
      <dgm:prSet presAssocID="{6C0DCFF5-9603-43DA-BEDD-06A6E6E7BF68}" presName="node" presStyleLbl="node1" presStyleIdx="4" presStyleCnt="5">
        <dgm:presLayoutVars>
          <dgm:bulletEnabled val="1"/>
        </dgm:presLayoutVars>
      </dgm:prSet>
      <dgm:spPr/>
    </dgm:pt>
  </dgm:ptLst>
  <dgm:cxnLst>
    <dgm:cxn modelId="{69E83CA2-2E82-4ABF-B6DE-FB1612463A4A}" type="presOf" srcId="{6C0DCFF5-9603-43DA-BEDD-06A6E6E7BF68}" destId="{B553A4AA-32CA-436D-B1AB-997ECF04C1C7}" srcOrd="0" destOrd="0" presId="urn:microsoft.com/office/officeart/2005/8/layout/default"/>
    <dgm:cxn modelId="{96070B4F-48F5-4604-A75B-888874B55D14}" srcId="{FA2BE076-170E-4580-9680-9BF549CC1FB8}" destId="{FA1BD14A-9079-45FD-8C5B-A78F652939E7}" srcOrd="2" destOrd="0" parTransId="{259B8C57-75B1-4EEB-819E-B9F1695936E2}" sibTransId="{1DBA50A3-F594-44AA-8C6A-2575BBDAF204}"/>
    <dgm:cxn modelId="{D1E1FD7B-7301-4CD0-BDE9-4EDE1F7D1216}" type="presOf" srcId="{F588652B-23EF-4346-99D8-FD4A333D34DD}" destId="{9C40F34D-200D-4DA4-B59A-DB73CD951798}" srcOrd="0" destOrd="0" presId="urn:microsoft.com/office/officeart/2005/8/layout/default"/>
    <dgm:cxn modelId="{E35ADF41-5928-4990-9AA7-2B2A887F54CC}" type="presOf" srcId="{FA2BE076-170E-4580-9680-9BF549CC1FB8}" destId="{FE246452-6901-494E-A426-EADDDC6B358A}" srcOrd="0" destOrd="0" presId="urn:microsoft.com/office/officeart/2005/8/layout/default"/>
    <dgm:cxn modelId="{D120E2F8-580F-4B08-B253-2CE4AF3EF061}" type="presOf" srcId="{FA1BD14A-9079-45FD-8C5B-A78F652939E7}" destId="{08CB6BBA-2D01-448B-BCAE-CF71B37D8FE5}" srcOrd="0" destOrd="0" presId="urn:microsoft.com/office/officeart/2005/8/layout/default"/>
    <dgm:cxn modelId="{CF05C547-7A37-4476-B680-1FCF4D93003F}" srcId="{FA2BE076-170E-4580-9680-9BF549CC1FB8}" destId="{28F55904-4B9C-4EB2-A7D9-08C08E126B1C}" srcOrd="3" destOrd="0" parTransId="{4CE7B571-751B-4CC8-8282-3CDA1CD68A4B}" sibTransId="{9225B66E-3B19-41DD-8ECE-C58C2896E6D5}"/>
    <dgm:cxn modelId="{CD731F90-AB82-4C87-9BA6-C2E81FEC88BF}" type="presOf" srcId="{35928E1C-0EF1-45F4-B9A7-51178117B607}" destId="{5A2C71C0-2E5F-44D8-B705-FA0518BE51D2}" srcOrd="0" destOrd="0" presId="urn:microsoft.com/office/officeart/2005/8/layout/default"/>
    <dgm:cxn modelId="{096BBF31-7A18-4410-8196-C517A71AFD43}" srcId="{FA2BE076-170E-4580-9680-9BF549CC1FB8}" destId="{35928E1C-0EF1-45F4-B9A7-51178117B607}" srcOrd="0" destOrd="0" parTransId="{BFFE8FE9-852E-40B6-BBCF-17534362CF1B}" sibTransId="{B0182E98-48DD-4DD5-B393-BC07D29CB2B0}"/>
    <dgm:cxn modelId="{4639100D-81B4-4A3E-9F54-31287A3F692F}" srcId="{FA2BE076-170E-4580-9680-9BF549CC1FB8}" destId="{6C0DCFF5-9603-43DA-BEDD-06A6E6E7BF68}" srcOrd="4" destOrd="0" parTransId="{ACD8A05B-871B-463E-B87A-F074F0DC7A7D}" sibTransId="{4766C9EC-95A3-412F-8532-865C1BD8C865}"/>
    <dgm:cxn modelId="{494CB16F-5980-4D97-A698-C40E9DA1F027}" type="presOf" srcId="{28F55904-4B9C-4EB2-A7D9-08C08E126B1C}" destId="{97C20412-7EBD-4508-B714-2F667FA2A57B}" srcOrd="0" destOrd="0" presId="urn:microsoft.com/office/officeart/2005/8/layout/default"/>
    <dgm:cxn modelId="{7350396C-38B6-4557-841F-3DFD6DA1EA20}" srcId="{FA2BE076-170E-4580-9680-9BF549CC1FB8}" destId="{F588652B-23EF-4346-99D8-FD4A333D34DD}" srcOrd="1" destOrd="0" parTransId="{AA37C167-13A4-4B08-B5E7-4A2C568E8C0A}" sibTransId="{B607E56E-FD21-47D6-B89F-44344EDA4A6F}"/>
    <dgm:cxn modelId="{76039BE7-E39B-4887-BBD8-7AF0BBCC6362}" type="presParOf" srcId="{FE246452-6901-494E-A426-EADDDC6B358A}" destId="{5A2C71C0-2E5F-44D8-B705-FA0518BE51D2}" srcOrd="0" destOrd="0" presId="urn:microsoft.com/office/officeart/2005/8/layout/default"/>
    <dgm:cxn modelId="{FAC86C7A-EBE3-42BB-865F-D484DAD79BDF}" type="presParOf" srcId="{FE246452-6901-494E-A426-EADDDC6B358A}" destId="{2436849C-9409-4CF0-A5BA-B5AB32A05013}" srcOrd="1" destOrd="0" presId="urn:microsoft.com/office/officeart/2005/8/layout/default"/>
    <dgm:cxn modelId="{5B3E2125-F45E-46C4-AB19-2D1EEB906743}" type="presParOf" srcId="{FE246452-6901-494E-A426-EADDDC6B358A}" destId="{9C40F34D-200D-4DA4-B59A-DB73CD951798}" srcOrd="2" destOrd="0" presId="urn:microsoft.com/office/officeart/2005/8/layout/default"/>
    <dgm:cxn modelId="{9A88664F-93BB-4EFE-81DB-0E925FB5A564}" type="presParOf" srcId="{FE246452-6901-494E-A426-EADDDC6B358A}" destId="{DF46FB92-AE0F-4001-8D12-5D9D9810C07C}" srcOrd="3" destOrd="0" presId="urn:microsoft.com/office/officeart/2005/8/layout/default"/>
    <dgm:cxn modelId="{CBA2635F-C5D3-4459-8155-558C3CF7D79F}" type="presParOf" srcId="{FE246452-6901-494E-A426-EADDDC6B358A}" destId="{08CB6BBA-2D01-448B-BCAE-CF71B37D8FE5}" srcOrd="4" destOrd="0" presId="urn:microsoft.com/office/officeart/2005/8/layout/default"/>
    <dgm:cxn modelId="{40831EB3-867A-4500-9AAA-9428BA4524E8}" type="presParOf" srcId="{FE246452-6901-494E-A426-EADDDC6B358A}" destId="{E3CA5C93-7381-47DE-A141-95A6BACBBB76}" srcOrd="5" destOrd="0" presId="urn:microsoft.com/office/officeart/2005/8/layout/default"/>
    <dgm:cxn modelId="{7DFB4E8C-8661-4145-9874-FAC6DE85A9FA}" type="presParOf" srcId="{FE246452-6901-494E-A426-EADDDC6B358A}" destId="{97C20412-7EBD-4508-B714-2F667FA2A57B}" srcOrd="6" destOrd="0" presId="urn:microsoft.com/office/officeart/2005/8/layout/default"/>
    <dgm:cxn modelId="{2C1EAA15-CE24-4E35-AB99-DF3CA604C196}" type="presParOf" srcId="{FE246452-6901-494E-A426-EADDDC6B358A}" destId="{5AFFB127-3AB1-4300-801E-FCA073316665}" srcOrd="7" destOrd="0" presId="urn:microsoft.com/office/officeart/2005/8/layout/default"/>
    <dgm:cxn modelId="{36CE7032-5BFB-4FAF-B172-FD234AFB528E}" type="presParOf" srcId="{FE246452-6901-494E-A426-EADDDC6B358A}" destId="{B553A4AA-32CA-436D-B1AB-997ECF04C1C7}"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902F342-85C9-4A75-A7E4-CC3F5EE8B6D5}"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772438F0-F1B3-4784-9B89-3A15DFFD1C02}">
      <dgm:prSet phldrT="[Text]"/>
      <dgm:spPr/>
      <dgm:t>
        <a:bodyPr/>
        <a:lstStyle/>
        <a:p>
          <a:r>
            <a:rPr lang="en-IN" b="0" i="0" dirty="0" smtClean="0"/>
            <a:t>Data extraction</a:t>
          </a:r>
          <a:endParaRPr lang="en-US" dirty="0"/>
        </a:p>
      </dgm:t>
    </dgm:pt>
    <dgm:pt modelId="{DB6B7674-25A5-4402-B452-915C1B7B35AA}" type="parTrans" cxnId="{2F11700A-F1A3-486D-AB3A-864C8C2AA62C}">
      <dgm:prSet/>
      <dgm:spPr/>
      <dgm:t>
        <a:bodyPr/>
        <a:lstStyle/>
        <a:p>
          <a:endParaRPr lang="en-US"/>
        </a:p>
      </dgm:t>
    </dgm:pt>
    <dgm:pt modelId="{E312E50A-0EBC-4F3F-BE67-564F56DEBE99}" type="sibTrans" cxnId="{2F11700A-F1A3-486D-AB3A-864C8C2AA62C}">
      <dgm:prSet/>
      <dgm:spPr/>
      <dgm:t>
        <a:bodyPr/>
        <a:lstStyle/>
        <a:p>
          <a:endParaRPr lang="en-US"/>
        </a:p>
      </dgm:t>
    </dgm:pt>
    <dgm:pt modelId="{D19FECE4-B66A-4586-9550-E6EB454EBA02}">
      <dgm:prSet phldrT="[Text]"/>
      <dgm:spPr/>
      <dgm:t>
        <a:bodyPr/>
        <a:lstStyle/>
        <a:p>
          <a:r>
            <a:rPr lang="en-IN" b="0" i="0" dirty="0" smtClean="0"/>
            <a:t>Data analysis</a:t>
          </a:r>
          <a:endParaRPr lang="en-US" dirty="0"/>
        </a:p>
      </dgm:t>
    </dgm:pt>
    <dgm:pt modelId="{5F5A5AC4-3D40-44A1-BA4A-DD8EE7941633}" type="parTrans" cxnId="{84A59A5A-5F44-43FB-9A03-B3840B320718}">
      <dgm:prSet/>
      <dgm:spPr/>
      <dgm:t>
        <a:bodyPr/>
        <a:lstStyle/>
        <a:p>
          <a:endParaRPr lang="en-US"/>
        </a:p>
      </dgm:t>
    </dgm:pt>
    <dgm:pt modelId="{927FA0FA-AB03-499C-9280-D0B025567566}" type="sibTrans" cxnId="{84A59A5A-5F44-43FB-9A03-B3840B320718}">
      <dgm:prSet/>
      <dgm:spPr/>
      <dgm:t>
        <a:bodyPr/>
        <a:lstStyle/>
        <a:p>
          <a:endParaRPr lang="en-US"/>
        </a:p>
      </dgm:t>
    </dgm:pt>
    <dgm:pt modelId="{16FFA44A-0AA4-4F0A-8BDB-1F10024A2B89}">
      <dgm:prSet phldrT="[Text]"/>
      <dgm:spPr/>
      <dgm:t>
        <a:bodyPr/>
        <a:lstStyle/>
        <a:p>
          <a:r>
            <a:rPr lang="en-IN" b="0" i="0" dirty="0" smtClean="0"/>
            <a:t>Data preparation</a:t>
          </a:r>
          <a:endParaRPr lang="en-US" dirty="0"/>
        </a:p>
      </dgm:t>
    </dgm:pt>
    <dgm:pt modelId="{30E5B395-2F12-4ACA-B97E-B9668CDE9799}" type="parTrans" cxnId="{C89DBCF0-4EB9-484A-811F-A0E48DFA4381}">
      <dgm:prSet/>
      <dgm:spPr/>
      <dgm:t>
        <a:bodyPr/>
        <a:lstStyle/>
        <a:p>
          <a:endParaRPr lang="en-US"/>
        </a:p>
      </dgm:t>
    </dgm:pt>
    <dgm:pt modelId="{748B9741-F7C6-42DB-B25F-EC4435DB0F23}" type="sibTrans" cxnId="{C89DBCF0-4EB9-484A-811F-A0E48DFA4381}">
      <dgm:prSet/>
      <dgm:spPr/>
      <dgm:t>
        <a:bodyPr/>
        <a:lstStyle/>
        <a:p>
          <a:endParaRPr lang="en-US"/>
        </a:p>
      </dgm:t>
    </dgm:pt>
    <dgm:pt modelId="{156B1CCA-ADA7-4D59-BB80-4A56A7923F70}">
      <dgm:prSet phldrT="[Text]"/>
      <dgm:spPr/>
      <dgm:t>
        <a:bodyPr/>
        <a:lstStyle/>
        <a:p>
          <a:r>
            <a:rPr lang="en-IN" b="0" i="0" dirty="0" smtClean="0"/>
            <a:t>Model training</a:t>
          </a:r>
          <a:endParaRPr lang="en-US" dirty="0"/>
        </a:p>
      </dgm:t>
    </dgm:pt>
    <dgm:pt modelId="{03108C71-BF17-4325-B449-89B40946CDF2}" type="parTrans" cxnId="{C4F8589D-871B-4BDF-8C8B-4C48FBA6E3EC}">
      <dgm:prSet/>
      <dgm:spPr/>
      <dgm:t>
        <a:bodyPr/>
        <a:lstStyle/>
        <a:p>
          <a:endParaRPr lang="en-US"/>
        </a:p>
      </dgm:t>
    </dgm:pt>
    <dgm:pt modelId="{64133134-33FD-413C-86B9-82C2C85AABDA}" type="sibTrans" cxnId="{C4F8589D-871B-4BDF-8C8B-4C48FBA6E3EC}">
      <dgm:prSet/>
      <dgm:spPr/>
      <dgm:t>
        <a:bodyPr/>
        <a:lstStyle/>
        <a:p>
          <a:endParaRPr lang="en-US"/>
        </a:p>
      </dgm:t>
    </dgm:pt>
    <dgm:pt modelId="{A64F1163-56C8-4FE0-B89B-7B1ED25336C3}">
      <dgm:prSet phldrT="[Text]"/>
      <dgm:spPr/>
      <dgm:t>
        <a:bodyPr/>
        <a:lstStyle/>
        <a:p>
          <a:r>
            <a:rPr lang="en-IN" b="0" i="0" dirty="0" smtClean="0"/>
            <a:t>Model evaluation</a:t>
          </a:r>
          <a:endParaRPr lang="en-US" dirty="0"/>
        </a:p>
      </dgm:t>
    </dgm:pt>
    <dgm:pt modelId="{2BCCEC00-9F8E-4520-BBD3-8581D871DB0A}" type="parTrans" cxnId="{1E0BE9AD-4323-49C3-A42F-38507D5FEC76}">
      <dgm:prSet/>
      <dgm:spPr/>
      <dgm:t>
        <a:bodyPr/>
        <a:lstStyle/>
        <a:p>
          <a:endParaRPr lang="en-US"/>
        </a:p>
      </dgm:t>
    </dgm:pt>
    <dgm:pt modelId="{36008651-D1A7-4126-8D91-39FA8F03943C}" type="sibTrans" cxnId="{1E0BE9AD-4323-49C3-A42F-38507D5FEC76}">
      <dgm:prSet/>
      <dgm:spPr/>
      <dgm:t>
        <a:bodyPr/>
        <a:lstStyle/>
        <a:p>
          <a:endParaRPr lang="en-US"/>
        </a:p>
      </dgm:t>
    </dgm:pt>
    <dgm:pt modelId="{18E216A4-3CDD-4A79-AB1C-A893A1211F45}">
      <dgm:prSet phldrT="[Text]"/>
      <dgm:spPr/>
      <dgm:t>
        <a:bodyPr/>
        <a:lstStyle/>
        <a:p>
          <a:r>
            <a:rPr lang="en-IN" b="0" i="0" dirty="0" smtClean="0"/>
            <a:t>Model monitoring</a:t>
          </a:r>
          <a:endParaRPr lang="en-US" dirty="0"/>
        </a:p>
      </dgm:t>
    </dgm:pt>
    <dgm:pt modelId="{FC98E5F2-7B48-42CE-8B6D-149FA80F3B99}" type="parTrans" cxnId="{1D893344-B01D-4D63-BD5C-F5B939EA1BA1}">
      <dgm:prSet/>
      <dgm:spPr/>
      <dgm:t>
        <a:bodyPr/>
        <a:lstStyle/>
        <a:p>
          <a:endParaRPr lang="en-US"/>
        </a:p>
      </dgm:t>
    </dgm:pt>
    <dgm:pt modelId="{8ED4967D-1DFE-45E1-BE51-1886BD725B32}" type="sibTrans" cxnId="{1D893344-B01D-4D63-BD5C-F5B939EA1BA1}">
      <dgm:prSet/>
      <dgm:spPr/>
      <dgm:t>
        <a:bodyPr/>
        <a:lstStyle/>
        <a:p>
          <a:endParaRPr lang="en-US"/>
        </a:p>
      </dgm:t>
    </dgm:pt>
    <dgm:pt modelId="{3CA2B96B-8679-423F-B693-59C2094C8B1B}">
      <dgm:prSet phldrT="[Text]"/>
      <dgm:spPr/>
      <dgm:t>
        <a:bodyPr/>
        <a:lstStyle/>
        <a:p>
          <a:r>
            <a:rPr lang="en-IN" b="0" i="0" dirty="0" smtClean="0"/>
            <a:t>Model validation</a:t>
          </a:r>
          <a:endParaRPr lang="en-US" dirty="0"/>
        </a:p>
      </dgm:t>
    </dgm:pt>
    <dgm:pt modelId="{47533A7C-9BAA-4CAD-9A21-B87736CE9F36}" type="parTrans" cxnId="{7466B12A-CBD2-49C8-97C2-AE6DE72AB780}">
      <dgm:prSet/>
      <dgm:spPr/>
      <dgm:t>
        <a:bodyPr/>
        <a:lstStyle/>
        <a:p>
          <a:endParaRPr lang="en-US"/>
        </a:p>
      </dgm:t>
    </dgm:pt>
    <dgm:pt modelId="{48205ADA-F748-4734-B0D0-F62AD56E186F}" type="sibTrans" cxnId="{7466B12A-CBD2-49C8-97C2-AE6DE72AB780}">
      <dgm:prSet/>
      <dgm:spPr/>
      <dgm:t>
        <a:bodyPr/>
        <a:lstStyle/>
        <a:p>
          <a:endParaRPr lang="en-US"/>
        </a:p>
      </dgm:t>
    </dgm:pt>
    <dgm:pt modelId="{585FEF67-3ADE-478C-9D1F-CC9BF5A6565A}">
      <dgm:prSet phldrT="[Text]"/>
      <dgm:spPr/>
      <dgm:t>
        <a:bodyPr/>
        <a:lstStyle/>
        <a:p>
          <a:r>
            <a:rPr lang="en-IN" b="0" i="0" dirty="0" smtClean="0"/>
            <a:t>Model serving</a:t>
          </a:r>
          <a:endParaRPr lang="en-US" dirty="0"/>
        </a:p>
      </dgm:t>
    </dgm:pt>
    <dgm:pt modelId="{55727026-1E6C-439C-842F-5F9FF0908E23}" type="parTrans" cxnId="{43C84E16-77B1-4838-9A95-705079A449C3}">
      <dgm:prSet/>
      <dgm:spPr/>
      <dgm:t>
        <a:bodyPr/>
        <a:lstStyle/>
        <a:p>
          <a:endParaRPr lang="en-US"/>
        </a:p>
      </dgm:t>
    </dgm:pt>
    <dgm:pt modelId="{230D1945-DF51-4C4C-9F0F-44E5F73CB31A}" type="sibTrans" cxnId="{43C84E16-77B1-4838-9A95-705079A449C3}">
      <dgm:prSet/>
      <dgm:spPr/>
      <dgm:t>
        <a:bodyPr/>
        <a:lstStyle/>
        <a:p>
          <a:endParaRPr lang="en-US"/>
        </a:p>
      </dgm:t>
    </dgm:pt>
    <dgm:pt modelId="{01F2770A-C3B5-489A-BF2E-006162124019}" type="pres">
      <dgm:prSet presAssocID="{2902F342-85C9-4A75-A7E4-CC3F5EE8B6D5}" presName="diagram" presStyleCnt="0">
        <dgm:presLayoutVars>
          <dgm:dir/>
          <dgm:resizeHandles val="exact"/>
        </dgm:presLayoutVars>
      </dgm:prSet>
      <dgm:spPr/>
      <dgm:t>
        <a:bodyPr/>
        <a:lstStyle/>
        <a:p>
          <a:endParaRPr lang="en-US"/>
        </a:p>
      </dgm:t>
    </dgm:pt>
    <dgm:pt modelId="{32DF822B-2D51-4A12-A90E-C8E6C6711FE9}" type="pres">
      <dgm:prSet presAssocID="{772438F0-F1B3-4784-9B89-3A15DFFD1C02}" presName="node" presStyleLbl="node1" presStyleIdx="0" presStyleCnt="8">
        <dgm:presLayoutVars>
          <dgm:bulletEnabled val="1"/>
        </dgm:presLayoutVars>
      </dgm:prSet>
      <dgm:spPr/>
      <dgm:t>
        <a:bodyPr/>
        <a:lstStyle/>
        <a:p>
          <a:endParaRPr lang="en-US"/>
        </a:p>
      </dgm:t>
    </dgm:pt>
    <dgm:pt modelId="{52E3D8E8-BAF4-4A2B-B9F9-98C4F862B424}" type="pres">
      <dgm:prSet presAssocID="{E312E50A-0EBC-4F3F-BE67-564F56DEBE99}" presName="sibTrans" presStyleCnt="0"/>
      <dgm:spPr/>
    </dgm:pt>
    <dgm:pt modelId="{2AC39BE9-6340-4C78-8FD6-974AB3B11B39}" type="pres">
      <dgm:prSet presAssocID="{D19FECE4-B66A-4586-9550-E6EB454EBA02}" presName="node" presStyleLbl="node1" presStyleIdx="1" presStyleCnt="8">
        <dgm:presLayoutVars>
          <dgm:bulletEnabled val="1"/>
        </dgm:presLayoutVars>
      </dgm:prSet>
      <dgm:spPr/>
      <dgm:t>
        <a:bodyPr/>
        <a:lstStyle/>
        <a:p>
          <a:endParaRPr lang="en-US"/>
        </a:p>
      </dgm:t>
    </dgm:pt>
    <dgm:pt modelId="{1407FDDA-CECF-4DC8-BC83-2761A6EF478B}" type="pres">
      <dgm:prSet presAssocID="{927FA0FA-AB03-499C-9280-D0B025567566}" presName="sibTrans" presStyleCnt="0"/>
      <dgm:spPr/>
    </dgm:pt>
    <dgm:pt modelId="{540A27A1-0372-4C75-B6F0-029A138EE02E}" type="pres">
      <dgm:prSet presAssocID="{16FFA44A-0AA4-4F0A-8BDB-1F10024A2B89}" presName="node" presStyleLbl="node1" presStyleIdx="2" presStyleCnt="8">
        <dgm:presLayoutVars>
          <dgm:bulletEnabled val="1"/>
        </dgm:presLayoutVars>
      </dgm:prSet>
      <dgm:spPr/>
      <dgm:t>
        <a:bodyPr/>
        <a:lstStyle/>
        <a:p>
          <a:endParaRPr lang="en-US"/>
        </a:p>
      </dgm:t>
    </dgm:pt>
    <dgm:pt modelId="{60255D62-A1A5-40EF-92AA-A53D228EE369}" type="pres">
      <dgm:prSet presAssocID="{748B9741-F7C6-42DB-B25F-EC4435DB0F23}" presName="sibTrans" presStyleCnt="0"/>
      <dgm:spPr/>
    </dgm:pt>
    <dgm:pt modelId="{E51520C9-0185-4977-9DA3-C8055EFD9B5D}" type="pres">
      <dgm:prSet presAssocID="{156B1CCA-ADA7-4D59-BB80-4A56A7923F70}" presName="node" presStyleLbl="node1" presStyleIdx="3" presStyleCnt="8">
        <dgm:presLayoutVars>
          <dgm:bulletEnabled val="1"/>
        </dgm:presLayoutVars>
      </dgm:prSet>
      <dgm:spPr/>
      <dgm:t>
        <a:bodyPr/>
        <a:lstStyle/>
        <a:p>
          <a:endParaRPr lang="en-US"/>
        </a:p>
      </dgm:t>
    </dgm:pt>
    <dgm:pt modelId="{37A9534C-CA77-4E8E-96A9-CA881E72EE2E}" type="pres">
      <dgm:prSet presAssocID="{64133134-33FD-413C-86B9-82C2C85AABDA}" presName="sibTrans" presStyleCnt="0"/>
      <dgm:spPr/>
    </dgm:pt>
    <dgm:pt modelId="{F84D9DBF-53CC-402D-A552-482B7A8A1AEC}" type="pres">
      <dgm:prSet presAssocID="{A64F1163-56C8-4FE0-B89B-7B1ED25336C3}" presName="node" presStyleLbl="node1" presStyleIdx="4" presStyleCnt="8">
        <dgm:presLayoutVars>
          <dgm:bulletEnabled val="1"/>
        </dgm:presLayoutVars>
      </dgm:prSet>
      <dgm:spPr/>
      <dgm:t>
        <a:bodyPr/>
        <a:lstStyle/>
        <a:p>
          <a:endParaRPr lang="en-US"/>
        </a:p>
      </dgm:t>
    </dgm:pt>
    <dgm:pt modelId="{851F7F5F-F07D-4800-B3D6-AC6BA5EC75AE}" type="pres">
      <dgm:prSet presAssocID="{36008651-D1A7-4126-8D91-39FA8F03943C}" presName="sibTrans" presStyleCnt="0"/>
      <dgm:spPr/>
    </dgm:pt>
    <dgm:pt modelId="{9FC52B5F-8B40-42BA-965D-DACBCE086767}" type="pres">
      <dgm:prSet presAssocID="{3CA2B96B-8679-423F-B693-59C2094C8B1B}" presName="node" presStyleLbl="node1" presStyleIdx="5" presStyleCnt="8">
        <dgm:presLayoutVars>
          <dgm:bulletEnabled val="1"/>
        </dgm:presLayoutVars>
      </dgm:prSet>
      <dgm:spPr/>
      <dgm:t>
        <a:bodyPr/>
        <a:lstStyle/>
        <a:p>
          <a:endParaRPr lang="en-US"/>
        </a:p>
      </dgm:t>
    </dgm:pt>
    <dgm:pt modelId="{5A9AB4DA-7F8D-498B-A038-2D10E73F8646}" type="pres">
      <dgm:prSet presAssocID="{48205ADA-F748-4734-B0D0-F62AD56E186F}" presName="sibTrans" presStyleCnt="0"/>
      <dgm:spPr/>
    </dgm:pt>
    <dgm:pt modelId="{69E8F970-AC67-4FD8-B15F-11ACBBBB7E34}" type="pres">
      <dgm:prSet presAssocID="{585FEF67-3ADE-478C-9D1F-CC9BF5A6565A}" presName="node" presStyleLbl="node1" presStyleIdx="6" presStyleCnt="8">
        <dgm:presLayoutVars>
          <dgm:bulletEnabled val="1"/>
        </dgm:presLayoutVars>
      </dgm:prSet>
      <dgm:spPr/>
      <dgm:t>
        <a:bodyPr/>
        <a:lstStyle/>
        <a:p>
          <a:endParaRPr lang="en-US"/>
        </a:p>
      </dgm:t>
    </dgm:pt>
    <dgm:pt modelId="{6E0F56DA-1847-4799-AE75-1E45B6C2C634}" type="pres">
      <dgm:prSet presAssocID="{230D1945-DF51-4C4C-9F0F-44E5F73CB31A}" presName="sibTrans" presStyleCnt="0"/>
      <dgm:spPr/>
    </dgm:pt>
    <dgm:pt modelId="{94AEBA86-35FA-449F-96AC-B504E93C3311}" type="pres">
      <dgm:prSet presAssocID="{18E216A4-3CDD-4A79-AB1C-A893A1211F45}" presName="node" presStyleLbl="node1" presStyleIdx="7" presStyleCnt="8">
        <dgm:presLayoutVars>
          <dgm:bulletEnabled val="1"/>
        </dgm:presLayoutVars>
      </dgm:prSet>
      <dgm:spPr/>
      <dgm:t>
        <a:bodyPr/>
        <a:lstStyle/>
        <a:p>
          <a:endParaRPr lang="en-US"/>
        </a:p>
      </dgm:t>
    </dgm:pt>
  </dgm:ptLst>
  <dgm:cxnLst>
    <dgm:cxn modelId="{D9BA7127-A26A-4A7A-AA5F-C44A6468CD79}" type="presOf" srcId="{18E216A4-3CDD-4A79-AB1C-A893A1211F45}" destId="{94AEBA86-35FA-449F-96AC-B504E93C3311}" srcOrd="0" destOrd="0" presId="urn:microsoft.com/office/officeart/2005/8/layout/default"/>
    <dgm:cxn modelId="{7466B12A-CBD2-49C8-97C2-AE6DE72AB780}" srcId="{2902F342-85C9-4A75-A7E4-CC3F5EE8B6D5}" destId="{3CA2B96B-8679-423F-B693-59C2094C8B1B}" srcOrd="5" destOrd="0" parTransId="{47533A7C-9BAA-4CAD-9A21-B87736CE9F36}" sibTransId="{48205ADA-F748-4734-B0D0-F62AD56E186F}"/>
    <dgm:cxn modelId="{6595538E-49FC-4654-8159-5FB29512EF86}" type="presOf" srcId="{16FFA44A-0AA4-4F0A-8BDB-1F10024A2B89}" destId="{540A27A1-0372-4C75-B6F0-029A138EE02E}" srcOrd="0" destOrd="0" presId="urn:microsoft.com/office/officeart/2005/8/layout/default"/>
    <dgm:cxn modelId="{84A59A5A-5F44-43FB-9A03-B3840B320718}" srcId="{2902F342-85C9-4A75-A7E4-CC3F5EE8B6D5}" destId="{D19FECE4-B66A-4586-9550-E6EB454EBA02}" srcOrd="1" destOrd="0" parTransId="{5F5A5AC4-3D40-44A1-BA4A-DD8EE7941633}" sibTransId="{927FA0FA-AB03-499C-9280-D0B025567566}"/>
    <dgm:cxn modelId="{C4F8589D-871B-4BDF-8C8B-4C48FBA6E3EC}" srcId="{2902F342-85C9-4A75-A7E4-CC3F5EE8B6D5}" destId="{156B1CCA-ADA7-4D59-BB80-4A56A7923F70}" srcOrd="3" destOrd="0" parTransId="{03108C71-BF17-4325-B449-89B40946CDF2}" sibTransId="{64133134-33FD-413C-86B9-82C2C85AABDA}"/>
    <dgm:cxn modelId="{1D893344-B01D-4D63-BD5C-F5B939EA1BA1}" srcId="{2902F342-85C9-4A75-A7E4-CC3F5EE8B6D5}" destId="{18E216A4-3CDD-4A79-AB1C-A893A1211F45}" srcOrd="7" destOrd="0" parTransId="{FC98E5F2-7B48-42CE-8B6D-149FA80F3B99}" sibTransId="{8ED4967D-1DFE-45E1-BE51-1886BD725B32}"/>
    <dgm:cxn modelId="{43C84E16-77B1-4838-9A95-705079A449C3}" srcId="{2902F342-85C9-4A75-A7E4-CC3F5EE8B6D5}" destId="{585FEF67-3ADE-478C-9D1F-CC9BF5A6565A}" srcOrd="6" destOrd="0" parTransId="{55727026-1E6C-439C-842F-5F9FF0908E23}" sibTransId="{230D1945-DF51-4C4C-9F0F-44E5F73CB31A}"/>
    <dgm:cxn modelId="{0F062595-9689-4CB3-A795-6AC8FB253E18}" type="presOf" srcId="{3CA2B96B-8679-423F-B693-59C2094C8B1B}" destId="{9FC52B5F-8B40-42BA-965D-DACBCE086767}" srcOrd="0" destOrd="0" presId="urn:microsoft.com/office/officeart/2005/8/layout/default"/>
    <dgm:cxn modelId="{02562AF4-7CB5-43FB-8B57-9D69A79ED8A8}" type="presOf" srcId="{156B1CCA-ADA7-4D59-BB80-4A56A7923F70}" destId="{E51520C9-0185-4977-9DA3-C8055EFD9B5D}" srcOrd="0" destOrd="0" presId="urn:microsoft.com/office/officeart/2005/8/layout/default"/>
    <dgm:cxn modelId="{4DC5B399-ABED-478D-9D2B-DD92DE241423}" type="presOf" srcId="{D19FECE4-B66A-4586-9550-E6EB454EBA02}" destId="{2AC39BE9-6340-4C78-8FD6-974AB3B11B39}" srcOrd="0" destOrd="0" presId="urn:microsoft.com/office/officeart/2005/8/layout/default"/>
    <dgm:cxn modelId="{C89DBCF0-4EB9-484A-811F-A0E48DFA4381}" srcId="{2902F342-85C9-4A75-A7E4-CC3F5EE8B6D5}" destId="{16FFA44A-0AA4-4F0A-8BDB-1F10024A2B89}" srcOrd="2" destOrd="0" parTransId="{30E5B395-2F12-4ACA-B97E-B9668CDE9799}" sibTransId="{748B9741-F7C6-42DB-B25F-EC4435DB0F23}"/>
    <dgm:cxn modelId="{2F11700A-F1A3-486D-AB3A-864C8C2AA62C}" srcId="{2902F342-85C9-4A75-A7E4-CC3F5EE8B6D5}" destId="{772438F0-F1B3-4784-9B89-3A15DFFD1C02}" srcOrd="0" destOrd="0" parTransId="{DB6B7674-25A5-4402-B452-915C1B7B35AA}" sibTransId="{E312E50A-0EBC-4F3F-BE67-564F56DEBE99}"/>
    <dgm:cxn modelId="{1E0BE9AD-4323-49C3-A42F-38507D5FEC76}" srcId="{2902F342-85C9-4A75-A7E4-CC3F5EE8B6D5}" destId="{A64F1163-56C8-4FE0-B89B-7B1ED25336C3}" srcOrd="4" destOrd="0" parTransId="{2BCCEC00-9F8E-4520-BBD3-8581D871DB0A}" sibTransId="{36008651-D1A7-4126-8D91-39FA8F03943C}"/>
    <dgm:cxn modelId="{52518164-9E42-49D5-90E0-B6E835B45452}" type="presOf" srcId="{A64F1163-56C8-4FE0-B89B-7B1ED25336C3}" destId="{F84D9DBF-53CC-402D-A552-482B7A8A1AEC}" srcOrd="0" destOrd="0" presId="urn:microsoft.com/office/officeart/2005/8/layout/default"/>
    <dgm:cxn modelId="{6BE12076-9FCE-4426-B3C6-87C9CE65F156}" type="presOf" srcId="{772438F0-F1B3-4784-9B89-3A15DFFD1C02}" destId="{32DF822B-2D51-4A12-A90E-C8E6C6711FE9}" srcOrd="0" destOrd="0" presId="urn:microsoft.com/office/officeart/2005/8/layout/default"/>
    <dgm:cxn modelId="{0143BE87-042C-4CD7-86EA-B4977D3D63EE}" type="presOf" srcId="{2902F342-85C9-4A75-A7E4-CC3F5EE8B6D5}" destId="{01F2770A-C3B5-489A-BF2E-006162124019}" srcOrd="0" destOrd="0" presId="urn:microsoft.com/office/officeart/2005/8/layout/default"/>
    <dgm:cxn modelId="{E6430E50-AA08-48F9-BB4C-3E6A76C3172B}" type="presOf" srcId="{585FEF67-3ADE-478C-9D1F-CC9BF5A6565A}" destId="{69E8F970-AC67-4FD8-B15F-11ACBBBB7E34}" srcOrd="0" destOrd="0" presId="urn:microsoft.com/office/officeart/2005/8/layout/default"/>
    <dgm:cxn modelId="{14B71CF4-2D27-46CA-B56A-BD53D9FF541D}" type="presParOf" srcId="{01F2770A-C3B5-489A-BF2E-006162124019}" destId="{32DF822B-2D51-4A12-A90E-C8E6C6711FE9}" srcOrd="0" destOrd="0" presId="urn:microsoft.com/office/officeart/2005/8/layout/default"/>
    <dgm:cxn modelId="{5FEBBDE7-AE0F-468B-8476-8F1AF985D22C}" type="presParOf" srcId="{01F2770A-C3B5-489A-BF2E-006162124019}" destId="{52E3D8E8-BAF4-4A2B-B9F9-98C4F862B424}" srcOrd="1" destOrd="0" presId="urn:microsoft.com/office/officeart/2005/8/layout/default"/>
    <dgm:cxn modelId="{6B0A748C-3FF7-4EF7-A1F6-56B97F4E6573}" type="presParOf" srcId="{01F2770A-C3B5-489A-BF2E-006162124019}" destId="{2AC39BE9-6340-4C78-8FD6-974AB3B11B39}" srcOrd="2" destOrd="0" presId="urn:microsoft.com/office/officeart/2005/8/layout/default"/>
    <dgm:cxn modelId="{04BF2B9A-8323-4AB7-B24D-A534A6B555A0}" type="presParOf" srcId="{01F2770A-C3B5-489A-BF2E-006162124019}" destId="{1407FDDA-CECF-4DC8-BC83-2761A6EF478B}" srcOrd="3" destOrd="0" presId="urn:microsoft.com/office/officeart/2005/8/layout/default"/>
    <dgm:cxn modelId="{23DC6E08-3369-4A8F-84CB-B38272C04B71}" type="presParOf" srcId="{01F2770A-C3B5-489A-BF2E-006162124019}" destId="{540A27A1-0372-4C75-B6F0-029A138EE02E}" srcOrd="4" destOrd="0" presId="urn:microsoft.com/office/officeart/2005/8/layout/default"/>
    <dgm:cxn modelId="{F970C0BC-2B03-4018-9993-29E223B2431C}" type="presParOf" srcId="{01F2770A-C3B5-489A-BF2E-006162124019}" destId="{60255D62-A1A5-40EF-92AA-A53D228EE369}" srcOrd="5" destOrd="0" presId="urn:microsoft.com/office/officeart/2005/8/layout/default"/>
    <dgm:cxn modelId="{B8EAC80F-D646-4261-A211-A3B4B6CBC5AB}" type="presParOf" srcId="{01F2770A-C3B5-489A-BF2E-006162124019}" destId="{E51520C9-0185-4977-9DA3-C8055EFD9B5D}" srcOrd="6" destOrd="0" presId="urn:microsoft.com/office/officeart/2005/8/layout/default"/>
    <dgm:cxn modelId="{DB3DB10B-2EC5-44BD-BA3A-E9A6F99EA614}" type="presParOf" srcId="{01F2770A-C3B5-489A-BF2E-006162124019}" destId="{37A9534C-CA77-4E8E-96A9-CA881E72EE2E}" srcOrd="7" destOrd="0" presId="urn:microsoft.com/office/officeart/2005/8/layout/default"/>
    <dgm:cxn modelId="{CAD9F456-6875-4E0C-A29E-DAA790950398}" type="presParOf" srcId="{01F2770A-C3B5-489A-BF2E-006162124019}" destId="{F84D9DBF-53CC-402D-A552-482B7A8A1AEC}" srcOrd="8" destOrd="0" presId="urn:microsoft.com/office/officeart/2005/8/layout/default"/>
    <dgm:cxn modelId="{86CD4904-0209-4126-807C-F099926DC1DB}" type="presParOf" srcId="{01F2770A-C3B5-489A-BF2E-006162124019}" destId="{851F7F5F-F07D-4800-B3D6-AC6BA5EC75AE}" srcOrd="9" destOrd="0" presId="urn:microsoft.com/office/officeart/2005/8/layout/default"/>
    <dgm:cxn modelId="{5D37F694-E1F8-4A94-B640-6F547CCD05F8}" type="presParOf" srcId="{01F2770A-C3B5-489A-BF2E-006162124019}" destId="{9FC52B5F-8B40-42BA-965D-DACBCE086767}" srcOrd="10" destOrd="0" presId="urn:microsoft.com/office/officeart/2005/8/layout/default"/>
    <dgm:cxn modelId="{740B4B1D-841A-4F31-A850-88A06882778A}" type="presParOf" srcId="{01F2770A-C3B5-489A-BF2E-006162124019}" destId="{5A9AB4DA-7F8D-498B-A038-2D10E73F8646}" srcOrd="11" destOrd="0" presId="urn:microsoft.com/office/officeart/2005/8/layout/default"/>
    <dgm:cxn modelId="{3FB60364-C878-4044-A616-650DCE2AF58A}" type="presParOf" srcId="{01F2770A-C3B5-489A-BF2E-006162124019}" destId="{69E8F970-AC67-4FD8-B15F-11ACBBBB7E34}" srcOrd="12" destOrd="0" presId="urn:microsoft.com/office/officeart/2005/8/layout/default"/>
    <dgm:cxn modelId="{86DCECDD-FF19-4E5A-A3C8-E6D31134EAF4}" type="presParOf" srcId="{01F2770A-C3B5-489A-BF2E-006162124019}" destId="{6E0F56DA-1847-4799-AE75-1E45B6C2C634}" srcOrd="13" destOrd="0" presId="urn:microsoft.com/office/officeart/2005/8/layout/default"/>
    <dgm:cxn modelId="{DC690182-589D-49C9-A1E1-FAD581CC61EF}" type="presParOf" srcId="{01F2770A-C3B5-489A-BF2E-006162124019}" destId="{94AEBA86-35FA-449F-96AC-B504E93C3311}"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2C0D88-79C1-4549-A049-C99A7904B1D4}">
      <dsp:nvSpPr>
        <dsp:cNvPr id="0" name=""/>
        <dsp:cNvSpPr/>
      </dsp:nvSpPr>
      <dsp:spPr>
        <a:xfrm>
          <a:off x="0" y="0"/>
          <a:ext cx="5737673" cy="1255627"/>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b="0" i="0" u="none" strike="noStrike" kern="1200" cap="none" dirty="0" smtClean="0">
              <a:solidFill>
                <a:schemeClr val="lt1"/>
              </a:solidFill>
              <a:latin typeface="Proxima Nova"/>
              <a:ea typeface="Proxima Nova"/>
              <a:cs typeface="Proxima Nova"/>
              <a:sym typeface="Proxima Nova"/>
            </a:rPr>
            <a:t>Job Search Strategy–(40 </a:t>
          </a:r>
          <a:r>
            <a:rPr lang="en-US" sz="2200" b="0" i="0" u="none" strike="noStrike" kern="1200" cap="none" dirty="0" err="1" smtClean="0">
              <a:solidFill>
                <a:schemeClr val="lt1"/>
              </a:solidFill>
              <a:latin typeface="Proxima Nova"/>
              <a:ea typeface="Proxima Nova"/>
              <a:cs typeface="Proxima Nova"/>
              <a:sym typeface="Proxima Nova"/>
            </a:rPr>
            <a:t>mins</a:t>
          </a:r>
          <a:r>
            <a:rPr lang="en-US" sz="2200" b="0" i="0" u="none" strike="noStrike" kern="1200" cap="none" dirty="0" smtClean="0">
              <a:solidFill>
                <a:schemeClr val="lt1"/>
              </a:solidFill>
              <a:latin typeface="Proxima Nova"/>
              <a:ea typeface="Proxima Nova"/>
              <a:cs typeface="Proxima Nova"/>
              <a:sym typeface="Proxima Nova"/>
            </a:rPr>
            <a:t>)</a:t>
          </a:r>
          <a:endParaRPr lang="en-US" sz="2200" kern="1200" dirty="0"/>
        </a:p>
        <a:p>
          <a:pPr marL="171450" lvl="1" indent="-171450" algn="l" defTabSz="755650">
            <a:lnSpc>
              <a:spcPct val="90000"/>
            </a:lnSpc>
            <a:spcBef>
              <a:spcPct val="0"/>
            </a:spcBef>
            <a:spcAft>
              <a:spcPct val="15000"/>
            </a:spcAft>
            <a:buChar char="••"/>
          </a:pPr>
          <a:r>
            <a:rPr lang="en-IN" sz="1700" b="0" i="0" u="none" strike="noStrike" kern="1200" cap="none" smtClean="0">
              <a:solidFill>
                <a:schemeClr val="lt1"/>
              </a:solidFill>
              <a:latin typeface="Proxima Nova"/>
              <a:ea typeface="Proxima Nova"/>
              <a:cs typeface="Proxima Nova"/>
              <a:sym typeface="Proxima Nova"/>
            </a:rPr>
            <a:t>Attract the target recruiters </a:t>
          </a:r>
          <a:endParaRPr lang="en-US" sz="1700" kern="1200" dirty="0"/>
        </a:p>
        <a:p>
          <a:pPr marL="171450" lvl="1" indent="-171450" algn="l" defTabSz="755650" rtl="0">
            <a:lnSpc>
              <a:spcPct val="90000"/>
            </a:lnSpc>
            <a:spcBef>
              <a:spcPct val="0"/>
            </a:spcBef>
            <a:spcAft>
              <a:spcPct val="15000"/>
            </a:spcAft>
            <a:buChar char="••"/>
          </a:pPr>
          <a:r>
            <a:rPr lang="en-US" sz="1700" b="0" i="0" u="none" strike="noStrike" kern="1200" cap="none" dirty="0" smtClean="0">
              <a:solidFill>
                <a:schemeClr val="lt1"/>
              </a:solidFill>
              <a:latin typeface="Proxima Nova"/>
              <a:ea typeface="Proxima Nova"/>
              <a:cs typeface="Proxima Nova"/>
              <a:sym typeface="Proxima Nova"/>
            </a:rPr>
            <a:t>How to hunt better opportunities</a:t>
          </a:r>
          <a:endParaRPr lang="en-US" sz="1700" kern="1200" dirty="0"/>
        </a:p>
      </dsp:txBody>
      <dsp:txXfrm>
        <a:off x="36776" y="36776"/>
        <a:ext cx="4382753" cy="1182075"/>
      </dsp:txXfrm>
    </dsp:sp>
    <dsp:sp modelId="{C109B9BD-C2D8-407E-9ECB-EA65E487F50A}">
      <dsp:nvSpPr>
        <dsp:cNvPr id="0" name=""/>
        <dsp:cNvSpPr/>
      </dsp:nvSpPr>
      <dsp:spPr>
        <a:xfrm>
          <a:off x="506265" y="1464898"/>
          <a:ext cx="5737673" cy="1255627"/>
        </a:xfrm>
        <a:prstGeom prst="roundRect">
          <a:avLst>
            <a:gd name="adj" fmla="val 10000"/>
          </a:avLst>
        </a:prstGeom>
        <a:solidFill>
          <a:schemeClr val="accent3">
            <a:hueOff val="-4991659"/>
            <a:satOff val="42307"/>
            <a:lumOff val="42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IN" sz="2200" b="0" i="0" u="none" strike="noStrike" kern="1200" cap="none" dirty="0" smtClean="0">
              <a:solidFill>
                <a:schemeClr val="lt1"/>
              </a:solidFill>
              <a:latin typeface="Proxima Nova"/>
              <a:ea typeface="Proxima Nova"/>
              <a:cs typeface="Proxima Nova"/>
              <a:sym typeface="Proxima Nova"/>
            </a:rPr>
            <a:t>Personalized Feedback–(30 </a:t>
          </a:r>
          <a:r>
            <a:rPr lang="en-IN" sz="2200" b="0" i="0" u="none" strike="noStrike" kern="1200" cap="none" dirty="0" err="1" smtClean="0">
              <a:solidFill>
                <a:schemeClr val="lt1"/>
              </a:solidFill>
              <a:latin typeface="Proxima Nova"/>
              <a:ea typeface="Proxima Nova"/>
              <a:cs typeface="Proxima Nova"/>
              <a:sym typeface="Proxima Nova"/>
            </a:rPr>
            <a:t>mins</a:t>
          </a:r>
          <a:r>
            <a:rPr lang="en-IN" sz="2200" b="0" i="0" u="none" strike="noStrike" kern="1200" cap="none" dirty="0" smtClean="0">
              <a:solidFill>
                <a:schemeClr val="lt1"/>
              </a:solidFill>
              <a:latin typeface="Proxima Nova"/>
              <a:ea typeface="Proxima Nova"/>
              <a:cs typeface="Proxima Nova"/>
              <a:sym typeface="Proxima Nova"/>
            </a:rPr>
            <a:t>)</a:t>
          </a:r>
          <a:endParaRPr lang="en-US" sz="2200" kern="1200" dirty="0"/>
        </a:p>
        <a:p>
          <a:pPr marL="171450" lvl="1" indent="-171450" algn="l" defTabSz="755650">
            <a:lnSpc>
              <a:spcPct val="90000"/>
            </a:lnSpc>
            <a:spcBef>
              <a:spcPct val="0"/>
            </a:spcBef>
            <a:spcAft>
              <a:spcPct val="15000"/>
            </a:spcAft>
            <a:buChar char="••"/>
          </a:pPr>
          <a:r>
            <a:rPr lang="en-US" sz="1700" b="0" i="0" u="none" strike="noStrike" kern="1200" cap="none" smtClean="0">
              <a:solidFill>
                <a:schemeClr val="lt1"/>
              </a:solidFill>
              <a:latin typeface="Proxima Nova"/>
              <a:ea typeface="Proxima Nova"/>
              <a:cs typeface="Proxima Nova"/>
              <a:sym typeface="Proxima Nova"/>
            </a:rPr>
            <a:t>Proof Of Concept (POC) Guidance </a:t>
          </a:r>
          <a:endParaRPr lang="en-US" sz="1700" kern="1200" dirty="0"/>
        </a:p>
      </dsp:txBody>
      <dsp:txXfrm>
        <a:off x="543041" y="1501674"/>
        <a:ext cx="4341698" cy="1182075"/>
      </dsp:txXfrm>
    </dsp:sp>
    <dsp:sp modelId="{95FDD71E-3DE6-4042-A5E4-8A11EA388189}">
      <dsp:nvSpPr>
        <dsp:cNvPr id="0" name=""/>
        <dsp:cNvSpPr/>
      </dsp:nvSpPr>
      <dsp:spPr>
        <a:xfrm>
          <a:off x="1012530" y="2929796"/>
          <a:ext cx="5737673" cy="1255627"/>
        </a:xfrm>
        <a:prstGeom prst="roundRect">
          <a:avLst>
            <a:gd name="adj" fmla="val 10000"/>
          </a:avLst>
        </a:prstGeom>
        <a:solidFill>
          <a:schemeClr val="accent3">
            <a:hueOff val="-9983318"/>
            <a:satOff val="84615"/>
            <a:lumOff val="8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b="0" i="0" u="none" strike="noStrike" kern="1200" cap="none" dirty="0" smtClean="0">
              <a:solidFill>
                <a:schemeClr val="lt1"/>
              </a:solidFill>
              <a:latin typeface="Proxima Nova"/>
              <a:ea typeface="Proxima Nova"/>
              <a:cs typeface="Proxima Nova"/>
              <a:sym typeface="Proxima Nova"/>
            </a:rPr>
            <a:t>Action Plan Review : (20 </a:t>
          </a:r>
          <a:r>
            <a:rPr lang="en-US" sz="2200" b="0" i="0" u="none" strike="noStrike" kern="1200" cap="none" dirty="0" err="1" smtClean="0">
              <a:solidFill>
                <a:schemeClr val="lt1"/>
              </a:solidFill>
              <a:latin typeface="Proxima Nova"/>
              <a:ea typeface="Proxima Nova"/>
              <a:cs typeface="Proxima Nova"/>
              <a:sym typeface="Proxima Nova"/>
            </a:rPr>
            <a:t>mins</a:t>
          </a:r>
          <a:r>
            <a:rPr lang="en-US" sz="2200" b="0" i="0" u="none" strike="noStrike" kern="1200" cap="none" dirty="0" smtClean="0">
              <a:solidFill>
                <a:schemeClr val="lt1"/>
              </a:solidFill>
              <a:latin typeface="Proxima Nova"/>
              <a:ea typeface="Proxima Nova"/>
              <a:cs typeface="Proxima Nova"/>
              <a:sym typeface="Proxima Nova"/>
            </a:rPr>
            <a:t>)</a:t>
          </a:r>
          <a:endParaRPr lang="en-US" sz="2200" kern="1200" dirty="0"/>
        </a:p>
        <a:p>
          <a:pPr marL="171450" lvl="1" indent="-171450" algn="l" defTabSz="755650">
            <a:lnSpc>
              <a:spcPct val="90000"/>
            </a:lnSpc>
            <a:spcBef>
              <a:spcPct val="0"/>
            </a:spcBef>
            <a:spcAft>
              <a:spcPct val="15000"/>
            </a:spcAft>
            <a:buChar char="••"/>
          </a:pPr>
          <a:r>
            <a:rPr lang="en-US" sz="1700" b="0" i="0" u="none" strike="noStrike" kern="1200" cap="none" dirty="0" smtClean="0">
              <a:solidFill>
                <a:schemeClr val="lt1"/>
              </a:solidFill>
              <a:latin typeface="Proxima Nova"/>
              <a:ea typeface="Proxima Nova"/>
              <a:cs typeface="Proxima Nova"/>
              <a:sym typeface="Proxima Nova"/>
            </a:rPr>
            <a:t>Status update on action plan and help needed</a:t>
          </a:r>
          <a:endParaRPr lang="en-US" sz="1700" kern="1200" dirty="0"/>
        </a:p>
      </dsp:txBody>
      <dsp:txXfrm>
        <a:off x="1049306" y="2966572"/>
        <a:ext cx="4341698" cy="1182075"/>
      </dsp:txXfrm>
    </dsp:sp>
    <dsp:sp modelId="{98E5FDA8-7D6D-4EEF-B6FA-1C0CEB1764BA}">
      <dsp:nvSpPr>
        <dsp:cNvPr id="0" name=""/>
        <dsp:cNvSpPr/>
      </dsp:nvSpPr>
      <dsp:spPr>
        <a:xfrm>
          <a:off x="4921515" y="952183"/>
          <a:ext cx="816157" cy="816157"/>
        </a:xfrm>
        <a:prstGeom prst="downArrow">
          <a:avLst>
            <a:gd name="adj1" fmla="val 55000"/>
            <a:gd name="adj2" fmla="val 45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5105150" y="952183"/>
        <a:ext cx="448887" cy="614158"/>
      </dsp:txXfrm>
    </dsp:sp>
    <dsp:sp modelId="{9BA526AF-6B00-48BA-A86C-544E99505CA0}">
      <dsp:nvSpPr>
        <dsp:cNvPr id="0" name=""/>
        <dsp:cNvSpPr/>
      </dsp:nvSpPr>
      <dsp:spPr>
        <a:xfrm>
          <a:off x="5427781" y="2408711"/>
          <a:ext cx="816157" cy="816157"/>
        </a:xfrm>
        <a:prstGeom prst="downArrow">
          <a:avLst>
            <a:gd name="adj1" fmla="val 55000"/>
            <a:gd name="adj2" fmla="val 45000"/>
          </a:avLst>
        </a:prstGeom>
        <a:solidFill>
          <a:schemeClr val="accent3">
            <a:tint val="40000"/>
            <a:alpha val="90000"/>
            <a:hueOff val="-10641928"/>
            <a:satOff val="89138"/>
            <a:lumOff val="4857"/>
            <a:alphaOff val="0"/>
          </a:schemeClr>
        </a:solidFill>
        <a:ln w="25400" cap="flat" cmpd="sng" algn="ctr">
          <a:solidFill>
            <a:schemeClr val="accent3">
              <a:tint val="40000"/>
              <a:alpha val="90000"/>
              <a:hueOff val="-10641928"/>
              <a:satOff val="89138"/>
              <a:lumOff val="485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5611416" y="2408711"/>
        <a:ext cx="448887" cy="6141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2C71C0-2E5F-44D8-B705-FA0518BE51D2}">
      <dsp:nvSpPr>
        <dsp:cNvPr id="0" name=""/>
        <dsp:cNvSpPr/>
      </dsp:nvSpPr>
      <dsp:spPr>
        <a:xfrm>
          <a:off x="0" y="567240"/>
          <a:ext cx="2253475" cy="1352085"/>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Experimentation </a:t>
          </a:r>
          <a:endParaRPr lang="en-US" sz="2200" kern="1200" dirty="0"/>
        </a:p>
      </dsp:txBody>
      <dsp:txXfrm>
        <a:off x="0" y="567240"/>
        <a:ext cx="2253475" cy="1352085"/>
      </dsp:txXfrm>
    </dsp:sp>
    <dsp:sp modelId="{9C40F34D-200D-4DA4-B59A-DB73CD951798}">
      <dsp:nvSpPr>
        <dsp:cNvPr id="0" name=""/>
        <dsp:cNvSpPr/>
      </dsp:nvSpPr>
      <dsp:spPr>
        <a:xfrm>
          <a:off x="2478823" y="567240"/>
          <a:ext cx="2253475" cy="1352085"/>
        </a:xfrm>
        <a:prstGeom prst="rect">
          <a:avLst/>
        </a:prstGeom>
        <a:solidFill>
          <a:schemeClr val="accent3">
            <a:hueOff val="-2495830"/>
            <a:satOff val="21154"/>
            <a:lumOff val="210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Matric Tracking </a:t>
          </a:r>
          <a:endParaRPr lang="en-US" sz="2200" kern="1200" dirty="0"/>
        </a:p>
      </dsp:txBody>
      <dsp:txXfrm>
        <a:off x="2478823" y="567240"/>
        <a:ext cx="2253475" cy="1352085"/>
      </dsp:txXfrm>
    </dsp:sp>
    <dsp:sp modelId="{08CB6BBA-2D01-448B-BCAE-CF71B37D8FE5}">
      <dsp:nvSpPr>
        <dsp:cNvPr id="0" name=""/>
        <dsp:cNvSpPr/>
      </dsp:nvSpPr>
      <dsp:spPr>
        <a:xfrm>
          <a:off x="4957646" y="567240"/>
          <a:ext cx="2253475" cy="1352085"/>
        </a:xfrm>
        <a:prstGeom prst="rect">
          <a:avLst/>
        </a:prstGeom>
        <a:solidFill>
          <a:schemeClr val="accent3">
            <a:hueOff val="-4991659"/>
            <a:satOff val="42307"/>
            <a:lumOff val="42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Source Control</a:t>
          </a:r>
          <a:endParaRPr lang="en-US" sz="2200" kern="1200" dirty="0"/>
        </a:p>
      </dsp:txBody>
      <dsp:txXfrm>
        <a:off x="4957646" y="567240"/>
        <a:ext cx="2253475" cy="1352085"/>
      </dsp:txXfrm>
    </dsp:sp>
    <dsp:sp modelId="{97C20412-7EBD-4508-B714-2F667FA2A57B}">
      <dsp:nvSpPr>
        <dsp:cNvPr id="0" name=""/>
        <dsp:cNvSpPr/>
      </dsp:nvSpPr>
      <dsp:spPr>
        <a:xfrm>
          <a:off x="1239411" y="2144673"/>
          <a:ext cx="2253475" cy="1352085"/>
        </a:xfrm>
        <a:prstGeom prst="rect">
          <a:avLst/>
        </a:prstGeom>
        <a:solidFill>
          <a:schemeClr val="accent3">
            <a:hueOff val="-7487489"/>
            <a:satOff val="63461"/>
            <a:lumOff val="632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Checkpoint Steps</a:t>
          </a:r>
          <a:endParaRPr lang="en-US" sz="2200" kern="1200" dirty="0"/>
        </a:p>
      </dsp:txBody>
      <dsp:txXfrm>
        <a:off x="1239411" y="2144673"/>
        <a:ext cx="2253475" cy="1352085"/>
      </dsp:txXfrm>
    </dsp:sp>
    <dsp:sp modelId="{B553A4AA-32CA-436D-B1AB-997ECF04C1C7}">
      <dsp:nvSpPr>
        <dsp:cNvPr id="0" name=""/>
        <dsp:cNvSpPr/>
      </dsp:nvSpPr>
      <dsp:spPr>
        <a:xfrm>
          <a:off x="3718234" y="2144673"/>
          <a:ext cx="2253475" cy="1352085"/>
        </a:xfrm>
        <a:prstGeom prst="rect">
          <a:avLst/>
        </a:prstGeom>
        <a:solidFill>
          <a:schemeClr val="accent3">
            <a:hueOff val="-9983318"/>
            <a:satOff val="84615"/>
            <a:lumOff val="8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en-US" sz="2200" kern="1200" dirty="0" smtClean="0"/>
            <a:t>Automate Deployment</a:t>
          </a:r>
          <a:endParaRPr lang="en-US" sz="2200" kern="1200" dirty="0"/>
        </a:p>
      </dsp:txBody>
      <dsp:txXfrm>
        <a:off x="3718234" y="2144673"/>
        <a:ext cx="2253475" cy="13520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DF822B-2D51-4A12-A90E-C8E6C6711FE9}">
      <dsp:nvSpPr>
        <dsp:cNvPr id="0" name=""/>
        <dsp:cNvSpPr/>
      </dsp:nvSpPr>
      <dsp:spPr>
        <a:xfrm>
          <a:off x="769434" y="2009"/>
          <a:ext cx="1923585" cy="115415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Data extraction</a:t>
          </a:r>
          <a:endParaRPr lang="en-US" sz="2600" kern="1200" dirty="0"/>
        </a:p>
      </dsp:txBody>
      <dsp:txXfrm>
        <a:off x="769434" y="2009"/>
        <a:ext cx="1923585" cy="1154151"/>
      </dsp:txXfrm>
    </dsp:sp>
    <dsp:sp modelId="{2AC39BE9-6340-4C78-8FD6-974AB3B11B39}">
      <dsp:nvSpPr>
        <dsp:cNvPr id="0" name=""/>
        <dsp:cNvSpPr/>
      </dsp:nvSpPr>
      <dsp:spPr>
        <a:xfrm>
          <a:off x="2885378" y="2009"/>
          <a:ext cx="1923585" cy="1154151"/>
        </a:xfrm>
        <a:prstGeom prst="rect">
          <a:avLst/>
        </a:prstGeom>
        <a:solidFill>
          <a:schemeClr val="accent3">
            <a:hueOff val="-1426188"/>
            <a:satOff val="12088"/>
            <a:lumOff val="120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Data analysis</a:t>
          </a:r>
          <a:endParaRPr lang="en-US" sz="2600" kern="1200" dirty="0"/>
        </a:p>
      </dsp:txBody>
      <dsp:txXfrm>
        <a:off x="2885378" y="2009"/>
        <a:ext cx="1923585" cy="1154151"/>
      </dsp:txXfrm>
    </dsp:sp>
    <dsp:sp modelId="{540A27A1-0372-4C75-B6F0-029A138EE02E}">
      <dsp:nvSpPr>
        <dsp:cNvPr id="0" name=""/>
        <dsp:cNvSpPr/>
      </dsp:nvSpPr>
      <dsp:spPr>
        <a:xfrm>
          <a:off x="5001322" y="2009"/>
          <a:ext cx="1923585" cy="1154151"/>
        </a:xfrm>
        <a:prstGeom prst="rect">
          <a:avLst/>
        </a:prstGeom>
        <a:solidFill>
          <a:schemeClr val="accent3">
            <a:hueOff val="-2852377"/>
            <a:satOff val="24176"/>
            <a:lumOff val="240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Data preparation</a:t>
          </a:r>
          <a:endParaRPr lang="en-US" sz="2600" kern="1200" dirty="0"/>
        </a:p>
      </dsp:txBody>
      <dsp:txXfrm>
        <a:off x="5001322" y="2009"/>
        <a:ext cx="1923585" cy="1154151"/>
      </dsp:txXfrm>
    </dsp:sp>
    <dsp:sp modelId="{E51520C9-0185-4977-9DA3-C8055EFD9B5D}">
      <dsp:nvSpPr>
        <dsp:cNvPr id="0" name=""/>
        <dsp:cNvSpPr/>
      </dsp:nvSpPr>
      <dsp:spPr>
        <a:xfrm>
          <a:off x="769434" y="1348519"/>
          <a:ext cx="1923585" cy="1154151"/>
        </a:xfrm>
        <a:prstGeom prst="rect">
          <a:avLst/>
        </a:prstGeom>
        <a:solidFill>
          <a:schemeClr val="accent3">
            <a:hueOff val="-4278565"/>
            <a:satOff val="36264"/>
            <a:lumOff val="361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Model training</a:t>
          </a:r>
          <a:endParaRPr lang="en-US" sz="2600" kern="1200" dirty="0"/>
        </a:p>
      </dsp:txBody>
      <dsp:txXfrm>
        <a:off x="769434" y="1348519"/>
        <a:ext cx="1923585" cy="1154151"/>
      </dsp:txXfrm>
    </dsp:sp>
    <dsp:sp modelId="{F84D9DBF-53CC-402D-A552-482B7A8A1AEC}">
      <dsp:nvSpPr>
        <dsp:cNvPr id="0" name=""/>
        <dsp:cNvSpPr/>
      </dsp:nvSpPr>
      <dsp:spPr>
        <a:xfrm>
          <a:off x="2885378" y="1348519"/>
          <a:ext cx="1923585" cy="1154151"/>
        </a:xfrm>
        <a:prstGeom prst="rect">
          <a:avLst/>
        </a:prstGeom>
        <a:solidFill>
          <a:schemeClr val="accent3">
            <a:hueOff val="-5704754"/>
            <a:satOff val="48351"/>
            <a:lumOff val="481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Model evaluation</a:t>
          </a:r>
          <a:endParaRPr lang="en-US" sz="2600" kern="1200" dirty="0"/>
        </a:p>
      </dsp:txBody>
      <dsp:txXfrm>
        <a:off x="2885378" y="1348519"/>
        <a:ext cx="1923585" cy="1154151"/>
      </dsp:txXfrm>
    </dsp:sp>
    <dsp:sp modelId="{9FC52B5F-8B40-42BA-965D-DACBCE086767}">
      <dsp:nvSpPr>
        <dsp:cNvPr id="0" name=""/>
        <dsp:cNvSpPr/>
      </dsp:nvSpPr>
      <dsp:spPr>
        <a:xfrm>
          <a:off x="5001322" y="1348519"/>
          <a:ext cx="1923585" cy="1154151"/>
        </a:xfrm>
        <a:prstGeom prst="rect">
          <a:avLst/>
        </a:prstGeom>
        <a:solidFill>
          <a:schemeClr val="accent3">
            <a:hueOff val="-7130942"/>
            <a:satOff val="60439"/>
            <a:lumOff val="602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Model validation</a:t>
          </a:r>
          <a:endParaRPr lang="en-US" sz="2600" kern="1200" dirty="0"/>
        </a:p>
      </dsp:txBody>
      <dsp:txXfrm>
        <a:off x="5001322" y="1348519"/>
        <a:ext cx="1923585" cy="1154151"/>
      </dsp:txXfrm>
    </dsp:sp>
    <dsp:sp modelId="{69E8F970-AC67-4FD8-B15F-11ACBBBB7E34}">
      <dsp:nvSpPr>
        <dsp:cNvPr id="0" name=""/>
        <dsp:cNvSpPr/>
      </dsp:nvSpPr>
      <dsp:spPr>
        <a:xfrm>
          <a:off x="1827406" y="2695029"/>
          <a:ext cx="1923585" cy="1154151"/>
        </a:xfrm>
        <a:prstGeom prst="rect">
          <a:avLst/>
        </a:prstGeom>
        <a:solidFill>
          <a:schemeClr val="accent3">
            <a:hueOff val="-8557130"/>
            <a:satOff val="72527"/>
            <a:lumOff val="722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Model serving</a:t>
          </a:r>
          <a:endParaRPr lang="en-US" sz="2600" kern="1200" dirty="0"/>
        </a:p>
      </dsp:txBody>
      <dsp:txXfrm>
        <a:off x="1827406" y="2695029"/>
        <a:ext cx="1923585" cy="1154151"/>
      </dsp:txXfrm>
    </dsp:sp>
    <dsp:sp modelId="{94AEBA86-35FA-449F-96AC-B504E93C3311}">
      <dsp:nvSpPr>
        <dsp:cNvPr id="0" name=""/>
        <dsp:cNvSpPr/>
      </dsp:nvSpPr>
      <dsp:spPr>
        <a:xfrm>
          <a:off x="3943350" y="2695029"/>
          <a:ext cx="1923585" cy="1154151"/>
        </a:xfrm>
        <a:prstGeom prst="rect">
          <a:avLst/>
        </a:prstGeom>
        <a:solidFill>
          <a:schemeClr val="accent3">
            <a:hueOff val="-9983318"/>
            <a:satOff val="84615"/>
            <a:lumOff val="8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IN" sz="2600" b="0" i="0" kern="1200" dirty="0" smtClean="0"/>
            <a:t>Model monitoring</a:t>
          </a:r>
          <a:endParaRPr lang="en-US" sz="2600" kern="1200" dirty="0"/>
        </a:p>
      </dsp:txBody>
      <dsp:txXfrm>
        <a:off x="3943350" y="2695029"/>
        <a:ext cx="1923585" cy="115415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jpg>
</file>

<file path=ppt/media/image23.jp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a06e01be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ga06e01be8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a1bf4488e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a1bf4488e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06e01be8c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ga06e01be8c_0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a:t>Learner to update progress on the actions aligned with mentor.</a:t>
            </a:r>
            <a:endParaRPr/>
          </a:p>
          <a:p>
            <a:pPr marL="457200" lvl="0" indent="-298450" algn="l" rtl="0">
              <a:lnSpc>
                <a:spcPct val="100000"/>
              </a:lnSpc>
              <a:spcBef>
                <a:spcPts val="0"/>
              </a:spcBef>
              <a:spcAft>
                <a:spcPts val="0"/>
              </a:spcAft>
              <a:buSzPts val="1100"/>
              <a:buChar char="●"/>
            </a:pPr>
            <a:r>
              <a:rPr lang="en"/>
              <a:t>Discuss the next set of activities as per their discussion with mentor.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c1b3c75e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g9c1b3c75e3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a:t>Start with theme of how to show accountability and take initiatives and accepting your mistakes to take corrective actions</a:t>
            </a:r>
            <a:endParaRPr/>
          </a:p>
        </p:txBody>
      </p:sp>
    </p:spTree>
    <p:extLst>
      <p:ext uri="{BB962C8B-B14F-4D97-AF65-F5344CB8AC3E}">
        <p14:creationId xmlns:p14="http://schemas.microsoft.com/office/powerpoint/2010/main" val="706667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c1b3c75e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g9c1b3c75e3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a:t>Start with theme of how to show accountability and take initiatives and accepting your mistakes to take corrective actions</a:t>
            </a:r>
            <a:endParaRPr/>
          </a:p>
        </p:txBody>
      </p:sp>
    </p:spTree>
    <p:extLst>
      <p:ext uri="{BB962C8B-B14F-4D97-AF65-F5344CB8AC3E}">
        <p14:creationId xmlns:p14="http://schemas.microsoft.com/office/powerpoint/2010/main" val="30638440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a06e01be8c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4" name="Google Shape;224;ga06e01be8c_0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723900" lvl="2" indent="0" algn="just" rtl="0">
              <a:lnSpc>
                <a:spcPct val="100000"/>
              </a:lnSpc>
              <a:spcBef>
                <a:spcPts val="750"/>
              </a:spcBef>
              <a:spcAft>
                <a:spcPts val="1600"/>
              </a:spcAft>
              <a:buSzPts val="1100"/>
              <a:buNone/>
            </a:pPr>
            <a:endParaRPr>
              <a:solidFill>
                <a:srgbClr val="000000"/>
              </a:solidFill>
              <a:latin typeface="Proxima Nova"/>
              <a:ea typeface="Proxima Nova"/>
              <a:cs typeface="Proxima Nova"/>
              <a:sym typeface="Proxima Nov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06e01be8c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7" name="Google Shape;77;ga06e01be8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9c1b3c75e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g9c1b3c75e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434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a456f1187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a456f1187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06e01be8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a06e01be8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a1cda5d86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a1cda5d8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06e01be8c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ga06e01be8c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n"/>
              <a:t>Learners are expected to have finalized the topic at least.</a:t>
            </a:r>
            <a:endParaRPr/>
          </a:p>
          <a:p>
            <a:pPr marL="457200" lvl="0" indent="-298450" algn="l" rtl="0">
              <a:lnSpc>
                <a:spcPct val="100000"/>
              </a:lnSpc>
              <a:spcBef>
                <a:spcPts val="0"/>
              </a:spcBef>
              <a:spcAft>
                <a:spcPts val="0"/>
              </a:spcAft>
              <a:buSzPts val="1100"/>
              <a:buChar char="●"/>
            </a:pPr>
            <a:r>
              <a:rPr lang="en"/>
              <a:t>In terms of feedback, discuss the POC approach and expected outcome and related details with the learners.</a:t>
            </a:r>
            <a:endParaRPr/>
          </a:p>
          <a:p>
            <a:pPr marL="15875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a06e01be8c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ga06e01be8c_0_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a06e01be8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a06e01be8c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picture and caption">
  <p:cSld name="Title, picture and caption">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9841" y="600075"/>
            <a:ext cx="4072800" cy="416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F5333F"/>
              </a:buClr>
              <a:buSzPts val="3600"/>
              <a:buFont typeface="Arial"/>
              <a:buNone/>
              <a:defRPr sz="3600">
                <a:solidFill>
                  <a:srgbClr val="F5333F"/>
                </a:solidFill>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52" name="Google Shape;52;p13"/>
          <p:cNvSpPr>
            <a:spLocks noGrp="1"/>
          </p:cNvSpPr>
          <p:nvPr>
            <p:ph type="pic" idx="2"/>
          </p:nvPr>
        </p:nvSpPr>
        <p:spPr>
          <a:xfrm>
            <a:off x="629842" y="1681163"/>
            <a:ext cx="4535400" cy="28254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750"/>
              </a:spcBef>
              <a:spcAft>
                <a:spcPts val="0"/>
              </a:spcAft>
              <a:buClr>
                <a:schemeClr val="dk1"/>
              </a:buClr>
              <a:buSzPts val="1100"/>
              <a:buFont typeface="Arial"/>
              <a:buNone/>
              <a:defRPr sz="1100" b="0" i="0" u="none" strike="noStrike" cap="none">
                <a:solidFill>
                  <a:schemeClr val="dk1"/>
                </a:solidFill>
                <a:latin typeface="Proxima Nova"/>
                <a:ea typeface="Proxima Nova"/>
                <a:cs typeface="Proxima Nova"/>
                <a:sym typeface="Proxima Nova"/>
              </a:defRPr>
            </a:lvl1pPr>
            <a:lvl2pPr marR="0" lvl="1"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R="0" lvl="2"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R="0" lvl="3"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R="0" lvl="4"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R="0" lvl="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R="0" lvl="6"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R="0" lvl="7"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R="0" lvl="8"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body" idx="1"/>
          </p:nvPr>
        </p:nvSpPr>
        <p:spPr>
          <a:xfrm>
            <a:off x="5381625" y="1681163"/>
            <a:ext cx="3140100" cy="28254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750"/>
              </a:spcBef>
              <a:spcAft>
                <a:spcPts val="0"/>
              </a:spcAft>
              <a:buClr>
                <a:schemeClr val="dk1"/>
              </a:buClr>
              <a:buSzPts val="1800"/>
              <a:buFont typeface="Arial"/>
              <a:buNone/>
              <a:defRPr sz="18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1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16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1600"/>
              </a:spcBef>
              <a:spcAft>
                <a:spcPts val="160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378">
          <p15:clr>
            <a:srgbClr val="FBAE40"/>
          </p15:clr>
        </p15:guide>
        <p15:guide id="2" orient="horz" pos="1053">
          <p15:clr>
            <a:srgbClr val="FBAE40"/>
          </p15:clr>
        </p15:guide>
        <p15:guide id="3" orient="horz" pos="2845">
          <p15:clr>
            <a:srgbClr val="FBAE40"/>
          </p15:clr>
        </p15:guide>
        <p15:guide id="4" pos="3254">
          <p15:clr>
            <a:srgbClr val="FBAE40"/>
          </p15:clr>
        </p15:guide>
        <p15:guide id="5" pos="339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chemeClr val="dk1"/>
              </a:buClr>
              <a:buSzPts val="4500"/>
              <a:buFont typeface="Arial"/>
              <a:buNone/>
              <a:defRPr sz="4500"/>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58" name="Google Shape;58;p14"/>
          <p:cNvSpPr txBox="1">
            <a:spLocks noGrp="1"/>
          </p:cNvSpPr>
          <p:nvPr>
            <p:ph type="subTitle" idx="1"/>
          </p:nvPr>
        </p:nvSpPr>
        <p:spPr>
          <a:xfrm>
            <a:off x="1143000" y="2701528"/>
            <a:ext cx="6858000" cy="1241700"/>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75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1pPr>
            <a:lvl2pPr marR="0" lvl="1" algn="ctr" rtl="0">
              <a:lnSpc>
                <a:spcPct val="90000"/>
              </a:lnSpc>
              <a:spcBef>
                <a:spcPts val="16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2pPr>
            <a:lvl3pPr marR="0" lvl="2" algn="ctr" rtl="0">
              <a:lnSpc>
                <a:spcPct val="90000"/>
              </a:lnSpc>
              <a:spcBef>
                <a:spcPts val="1600"/>
              </a:spcBef>
              <a:spcAft>
                <a:spcPts val="0"/>
              </a:spcAft>
              <a:buClr>
                <a:schemeClr val="dk1"/>
              </a:buClr>
              <a:buSzPts val="1350"/>
              <a:buFont typeface="Arial"/>
              <a:buNone/>
              <a:defRPr sz="1350" b="0" i="0" u="none" strike="noStrike" cap="none">
                <a:solidFill>
                  <a:schemeClr val="dk1"/>
                </a:solidFill>
                <a:latin typeface="Calibri"/>
                <a:ea typeface="Calibri"/>
                <a:cs typeface="Calibri"/>
                <a:sym typeface="Calibri"/>
              </a:defRPr>
            </a:lvl3pPr>
            <a:lvl4pPr marR="0" lvl="3" algn="ctr" rtl="0">
              <a:lnSpc>
                <a:spcPct val="90000"/>
              </a:lnSpc>
              <a:spcBef>
                <a:spcPts val="16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4pPr>
            <a:lvl5pPr marR="0" lvl="4" algn="ctr" rtl="0">
              <a:lnSpc>
                <a:spcPct val="90000"/>
              </a:lnSpc>
              <a:spcBef>
                <a:spcPts val="16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5pPr>
            <a:lvl6pPr marR="0" lvl="5" algn="ctr" rtl="0">
              <a:lnSpc>
                <a:spcPct val="90000"/>
              </a:lnSpc>
              <a:spcBef>
                <a:spcPts val="16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16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16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1600"/>
              </a:spcBef>
              <a:spcAft>
                <a:spcPts val="1600"/>
              </a:spcAft>
              <a:buClr>
                <a:schemeClr val="dk1"/>
              </a:buClr>
              <a:buSzPts val="12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59" name="Google Shape;59;p14"/>
          <p:cNvSpPr txBox="1">
            <a:spLocks noGrp="1"/>
          </p:cNvSpPr>
          <p:nvPr>
            <p:ph type="dt" idx="10"/>
          </p:nvPr>
        </p:nvSpPr>
        <p:spPr>
          <a:xfrm>
            <a:off x="663921" y="4653887"/>
            <a:ext cx="20574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E72D4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0" name="Google Shape;60;p14"/>
          <p:cNvSpPr txBox="1">
            <a:spLocks noGrp="1"/>
          </p:cNvSpPr>
          <p:nvPr>
            <p:ph type="sldNum" idx="12"/>
          </p:nvPr>
        </p:nvSpPr>
        <p:spPr>
          <a:xfrm>
            <a:off x="6616976" y="4012406"/>
            <a:ext cx="20574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E72D40"/>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4"/>
          <p:cNvSpPr/>
          <p:nvPr/>
        </p:nvSpPr>
        <p:spPr>
          <a:xfrm>
            <a:off x="0" y="0"/>
            <a:ext cx="9144000" cy="4653900"/>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62" name="Google Shape;62;p14"/>
          <p:cNvPicPr preferRelativeResize="0"/>
          <p:nvPr/>
        </p:nvPicPr>
        <p:blipFill rotWithShape="1">
          <a:blip r:embed="rId2">
            <a:alphaModFix/>
          </a:blip>
          <a:srcRect/>
          <a:stretch/>
        </p:blipFill>
        <p:spPr>
          <a:xfrm>
            <a:off x="663922" y="571887"/>
            <a:ext cx="2057399" cy="548993"/>
          </a:xfrm>
          <a:prstGeom prst="rect">
            <a:avLst/>
          </a:prstGeom>
          <a:noFill/>
          <a:ln>
            <a:noFill/>
          </a:ln>
        </p:spPr>
      </p:pic>
    </p:spTree>
  </p:cSld>
  <p:clrMapOvr>
    <a:masterClrMapping/>
  </p:clrMapOvr>
  <p:extLst>
    <p:ext uri="{DCECCB84-F9BA-43D5-87BE-67443E8EF086}">
      <p15:sldGuideLst xmlns:p15="http://schemas.microsoft.com/office/powerpoint/2012/main">
        <p15:guide id="1" pos="397">
          <p15:clr>
            <a:srgbClr val="FBAE40"/>
          </p15:clr>
        </p15:guide>
        <p15:guide id="2" orient="horz" pos="378">
          <p15:clr>
            <a:srgbClr val="FBAE40"/>
          </p15:clr>
        </p15:guide>
        <p15:guide id="3" orient="horz" pos="923">
          <p15:clr>
            <a:srgbClr val="FBAE40"/>
          </p15:clr>
        </p15:guide>
        <p15:guide id="4" orient="horz" pos="1756">
          <p15:clr>
            <a:srgbClr val="FBAE40"/>
          </p15:clr>
        </p15:guide>
        <p15:guide id="5" pos="3323">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2 Line Title and Content">
  <p:cSld name="1_2 Line Title and Content">
    <p:spTree>
      <p:nvGrpSpPr>
        <p:cNvPr id="1" name="Shape 63"/>
        <p:cNvGrpSpPr/>
        <p:nvPr/>
      </p:nvGrpSpPr>
      <p:grpSpPr>
        <a:xfrm>
          <a:off x="0" y="0"/>
          <a:ext cx="0" cy="0"/>
          <a:chOff x="0" y="0"/>
          <a:chExt cx="0" cy="0"/>
        </a:xfrm>
      </p:grpSpPr>
      <p:sp>
        <p:nvSpPr>
          <p:cNvPr id="64" name="Google Shape;64;p15"/>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65" name="Google Shape;65;p15"/>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66" name="Google Shape;66;p15"/>
          <p:cNvSpPr txBox="1">
            <a:spLocks noGrp="1"/>
          </p:cNvSpPr>
          <p:nvPr>
            <p:ph type="body" idx="1"/>
          </p:nvPr>
        </p:nvSpPr>
        <p:spPr>
          <a:xfrm>
            <a:off x="3303588" y="1816100"/>
            <a:ext cx="5265600" cy="2619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750"/>
              </a:spcBef>
              <a:spcAft>
                <a:spcPts val="0"/>
              </a:spcAft>
              <a:buClr>
                <a:schemeClr val="dk1"/>
              </a:buClr>
              <a:buSzPts val="1800"/>
              <a:buFont typeface="Arial"/>
              <a:buNone/>
              <a:defRPr sz="18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1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16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1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1600"/>
              </a:spcBef>
              <a:spcAft>
                <a:spcPts val="160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67" name="Google Shape;67;p15"/>
          <p:cNvSpPr/>
          <p:nvPr/>
        </p:nvSpPr>
        <p:spPr>
          <a:xfrm>
            <a:off x="0" y="0"/>
            <a:ext cx="9144000" cy="636900"/>
          </a:xfrm>
          <a:prstGeom prst="rect">
            <a:avLst/>
          </a:prstGeom>
          <a:solidFill>
            <a:srgbClr val="F5333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68" name="Google Shape;68;p15"/>
          <p:cNvSpPr txBox="1">
            <a:spLocks noGrp="1"/>
          </p:cNvSpPr>
          <p:nvPr>
            <p:ph type="title"/>
          </p:nvPr>
        </p:nvSpPr>
        <p:spPr>
          <a:xfrm>
            <a:off x="316679" y="121966"/>
            <a:ext cx="3735900" cy="3825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lt1"/>
              </a:buClr>
              <a:buSzPts val="2400"/>
              <a:buFont typeface="Proxima Nova"/>
              <a:buNone/>
              <a:defRPr sz="2400" b="0" i="0">
                <a:solidFill>
                  <a:schemeClr val="lt1"/>
                </a:solidFill>
                <a:latin typeface="Proxima Nova"/>
                <a:ea typeface="Proxima Nova"/>
                <a:cs typeface="Proxima Nova"/>
                <a:sym typeface="Proxima Nova"/>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pic>
        <p:nvPicPr>
          <p:cNvPr id="69" name="Google Shape;69;p15"/>
          <p:cNvPicPr preferRelativeResize="0"/>
          <p:nvPr/>
        </p:nvPicPr>
        <p:blipFill rotWithShape="1">
          <a:blip r:embed="rId2">
            <a:alphaModFix/>
          </a:blip>
          <a:srcRect/>
          <a:stretch/>
        </p:blipFill>
        <p:spPr>
          <a:xfrm>
            <a:off x="7929288" y="210064"/>
            <a:ext cx="813630" cy="217218"/>
          </a:xfrm>
          <a:prstGeom prst="rect">
            <a:avLst/>
          </a:prstGeom>
          <a:noFill/>
          <a:ln>
            <a:noFill/>
          </a:ln>
        </p:spPr>
      </p:pic>
    </p:spTree>
  </p:cSld>
  <p:clrMapOvr>
    <a:masterClrMapping/>
  </p:clrMapOvr>
  <p:extLst>
    <p:ext uri="{DCECCB84-F9BA-43D5-87BE-67443E8EF086}">
      <p15:sldGuideLst xmlns:p15="http://schemas.microsoft.com/office/powerpoint/2012/main">
        <p15:guide id="1" pos="397">
          <p15:clr>
            <a:srgbClr val="FBAE40"/>
          </p15:clr>
        </p15:guide>
        <p15:guide id="2" orient="horz" pos="378">
          <p15:clr>
            <a:srgbClr val="FBAE40"/>
          </p15:clr>
        </p15:guide>
        <p15:guide id="3" orient="horz" pos="923">
          <p15:clr>
            <a:srgbClr val="FBAE40"/>
          </p15:clr>
        </p15:guide>
        <p15:guide id="4" orient="horz" pos="2794">
          <p15:clr>
            <a:srgbClr val="FBAE40"/>
          </p15:clr>
        </p15:guide>
        <p15:guide id="5" pos="2081">
          <p15:clr>
            <a:srgbClr val="FBAE40"/>
          </p15:clr>
        </p15:guide>
        <p15:guide id="6" orient="horz" pos="114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data-flair.training/blogs/data-science-in-retail/" TargetMode="External"/><Relationship Id="rId7" Type="http://schemas.openxmlformats.org/officeDocument/2006/relationships/hyperlink" Target="https://docs.google.com/document/d/1TzdubqcF3YCc2j-hHV9UFw6kDksX6RjefqbjkF0smOg/edit:" TargetMode="External"/><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hyperlink" Target="https://www.kaggle.com/viveknium/dynamic-pricing-with-feature-engineering" TargetMode="External"/><Relationship Id="rId5" Type="http://schemas.openxmlformats.org/officeDocument/2006/relationships/hyperlink" Target="https://addepto.com/best-machine-learning-use-cases-ecommerce/" TargetMode="External"/><Relationship Id="rId4" Type="http://schemas.openxmlformats.org/officeDocument/2006/relationships/hyperlink" Target="https://github.com/Prakhar-FF13/Customer-Analytic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hyperlink" Target="http://indeed"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hyperlink" Target="https://www.freelancer.com/"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5"/>
          <p:cNvSpPr txBox="1">
            <a:spLocks noGrp="1"/>
          </p:cNvSpPr>
          <p:nvPr>
            <p:ph type="title"/>
          </p:nvPr>
        </p:nvSpPr>
        <p:spPr>
          <a:xfrm>
            <a:off x="316672" y="121975"/>
            <a:ext cx="6327000" cy="382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a:t>Project Examples To Consider</a:t>
            </a:r>
            <a:endParaRPr/>
          </a:p>
        </p:txBody>
      </p:sp>
      <p:sp>
        <p:nvSpPr>
          <p:cNvPr id="210" name="Google Shape;210;p25"/>
          <p:cNvSpPr txBox="1"/>
          <p:nvPr/>
        </p:nvSpPr>
        <p:spPr>
          <a:xfrm>
            <a:off x="122475" y="919650"/>
            <a:ext cx="4561800" cy="360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Proxima Nova"/>
                <a:ea typeface="Proxima Nova"/>
                <a:cs typeface="Proxima Nova"/>
                <a:sym typeface="Proxima Nova"/>
              </a:rPr>
              <a:t>Marketing</a:t>
            </a:r>
            <a:endParaRPr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b="1" dirty="0">
                <a:solidFill>
                  <a:schemeClr val="dk1"/>
                </a:solidFill>
                <a:latin typeface="Proxima Nova"/>
                <a:ea typeface="Proxima Nova"/>
                <a:cs typeface="Proxima Nova"/>
                <a:sym typeface="Proxima Nova"/>
              </a:rPr>
              <a:t>Objective:</a:t>
            </a:r>
            <a:r>
              <a:rPr lang="en" dirty="0">
                <a:solidFill>
                  <a:schemeClr val="dk1"/>
                </a:solidFill>
                <a:latin typeface="Proxima Nova"/>
                <a:ea typeface="Proxima Nova"/>
                <a:cs typeface="Proxima Nova"/>
                <a:sym typeface="Proxima Nova"/>
              </a:rPr>
              <a:t> Personalized Marketing</a:t>
            </a:r>
            <a:endParaRPr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100" dirty="0">
              <a:solidFill>
                <a:schemeClr val="dk1"/>
              </a:solidFill>
              <a:latin typeface="Proxima Nova"/>
              <a:ea typeface="Proxima Nova"/>
              <a:cs typeface="Proxima Nova"/>
              <a:sym typeface="Proxima Nova"/>
            </a:endParaRPr>
          </a:p>
          <a:p>
            <a:pPr marL="0" lvl="0" indent="0" algn="just"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Background:</a:t>
            </a:r>
            <a:r>
              <a:rPr lang="en" sz="1100" dirty="0">
                <a:solidFill>
                  <a:schemeClr val="dk1"/>
                </a:solidFill>
                <a:latin typeface="Proxima Nova"/>
                <a:ea typeface="Proxima Nova"/>
                <a:cs typeface="Proxima Nova"/>
                <a:sym typeface="Proxima Nova"/>
              </a:rPr>
              <a:t> This is a system used by retailers to integrate personalized recommendations based on their users browsing history, past purchases, likes, and dislikes. It also lets retailers create highly targeted campaigns that increase ROI. </a:t>
            </a:r>
            <a:endParaRPr sz="1100" dirty="0">
              <a:solidFill>
                <a:schemeClr val="dk1"/>
              </a:solidFill>
              <a:latin typeface="Proxima Nova"/>
              <a:ea typeface="Proxima Nova"/>
              <a:cs typeface="Proxima Nova"/>
              <a:sym typeface="Proxima Nova"/>
            </a:endParaRPr>
          </a:p>
          <a:p>
            <a:pPr marL="0" lvl="0" indent="0" algn="just" rtl="0">
              <a:lnSpc>
                <a:spcPct val="115000"/>
              </a:lnSpc>
              <a:spcBef>
                <a:spcPts val="0"/>
              </a:spcBef>
              <a:spcAft>
                <a:spcPts val="0"/>
              </a:spcAft>
              <a:buNone/>
            </a:pPr>
            <a:endParaRPr sz="1100" dirty="0">
              <a:solidFill>
                <a:schemeClr val="dk1"/>
              </a:solidFill>
              <a:latin typeface="Proxima Nova"/>
              <a:ea typeface="Proxima Nova"/>
              <a:cs typeface="Proxima Nova"/>
              <a:sym typeface="Proxima Nova"/>
            </a:endParaRPr>
          </a:p>
          <a:p>
            <a:pPr marL="0" lvl="0" indent="0" algn="just"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Challenge: </a:t>
            </a:r>
            <a:r>
              <a:rPr lang="en" sz="1100" dirty="0">
                <a:solidFill>
                  <a:schemeClr val="dk1"/>
                </a:solidFill>
                <a:latin typeface="Proxima Nova"/>
                <a:ea typeface="Proxima Nova"/>
                <a:cs typeface="Proxima Nova"/>
                <a:sym typeface="Proxima Nova"/>
              </a:rPr>
              <a:t>All this is possible if retailers have data and they have the ability to extract meaningful insights from it.</a:t>
            </a:r>
            <a:endParaRPr sz="1100" dirty="0">
              <a:solidFill>
                <a:schemeClr val="dk1"/>
              </a:solidFill>
              <a:latin typeface="Proxima Nova"/>
              <a:ea typeface="Proxima Nova"/>
              <a:cs typeface="Proxima Nova"/>
              <a:sym typeface="Proxima Nova"/>
            </a:endParaRPr>
          </a:p>
          <a:p>
            <a:pPr marL="0" lvl="0" indent="0" algn="just" rtl="0">
              <a:lnSpc>
                <a:spcPct val="115000"/>
              </a:lnSpc>
              <a:spcBef>
                <a:spcPts val="0"/>
              </a:spcBef>
              <a:spcAft>
                <a:spcPts val="0"/>
              </a:spcAft>
              <a:buNone/>
            </a:pPr>
            <a:endParaRPr sz="1100" dirty="0">
              <a:solidFill>
                <a:schemeClr val="dk1"/>
              </a:solidFill>
              <a:latin typeface="Proxima Nova"/>
              <a:ea typeface="Proxima Nova"/>
              <a:cs typeface="Proxima Nova"/>
              <a:sym typeface="Proxima Nova"/>
            </a:endParaRPr>
          </a:p>
          <a:p>
            <a:pPr marL="0" lvl="0" indent="0" algn="just"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Resources: </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u="sng" dirty="0">
                <a:solidFill>
                  <a:srgbClr val="1155CC"/>
                </a:solidFill>
                <a:latin typeface="Proxima Nova"/>
                <a:ea typeface="Proxima Nova"/>
                <a:cs typeface="Proxima Nova"/>
                <a:sym typeface="Proxima Nov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https://data-flair.training/blogs/data-science-in-retail/</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u="sng" dirty="0">
                <a:solidFill>
                  <a:srgbClr val="1155CC"/>
                </a:solidFill>
                <a:latin typeface="Proxima Nova"/>
                <a:ea typeface="Proxima Nova"/>
                <a:cs typeface="Proxima Nova"/>
                <a:sym typeface="Proxima Nov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https://github.com/Prakhar-FF13/Customer-Analytics</a:t>
            </a:r>
            <a:endParaRPr sz="1100" dirty="0">
              <a:solidFill>
                <a:schemeClr val="dk1"/>
              </a:solidFill>
              <a:latin typeface="Proxima Nova"/>
              <a:ea typeface="Proxima Nova"/>
              <a:cs typeface="Proxima Nova"/>
              <a:sym typeface="Proxima Nova"/>
            </a:endParaRPr>
          </a:p>
        </p:txBody>
      </p:sp>
      <p:sp>
        <p:nvSpPr>
          <p:cNvPr id="211" name="Google Shape;211;p25"/>
          <p:cNvSpPr txBox="1"/>
          <p:nvPr/>
        </p:nvSpPr>
        <p:spPr>
          <a:xfrm>
            <a:off x="4837350" y="918475"/>
            <a:ext cx="4306800" cy="360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Proxima Nova"/>
                <a:ea typeface="Proxima Nova"/>
                <a:cs typeface="Proxima Nova"/>
                <a:sym typeface="Proxima Nova"/>
              </a:rPr>
              <a:t>Ecommerce</a:t>
            </a:r>
            <a:endParaRPr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b="1" dirty="0">
                <a:solidFill>
                  <a:schemeClr val="dk1"/>
                </a:solidFill>
                <a:latin typeface="Proxima Nova"/>
                <a:ea typeface="Proxima Nova"/>
                <a:cs typeface="Proxima Nova"/>
                <a:sym typeface="Proxima Nova"/>
              </a:rPr>
              <a:t>Objective: </a:t>
            </a:r>
            <a:r>
              <a:rPr lang="en" sz="1300" dirty="0">
                <a:solidFill>
                  <a:schemeClr val="dk1"/>
                </a:solidFill>
                <a:latin typeface="Proxima Nova"/>
                <a:ea typeface="Proxima Nova"/>
                <a:cs typeface="Proxima Nova"/>
                <a:sym typeface="Proxima Nova"/>
              </a:rPr>
              <a:t>Dynamic pricing </a:t>
            </a:r>
            <a:endParaRPr sz="13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Background: </a:t>
            </a:r>
            <a:r>
              <a:rPr lang="en" sz="1100" dirty="0">
                <a:solidFill>
                  <a:schemeClr val="dk1"/>
                </a:solidFill>
                <a:latin typeface="Proxima Nova"/>
                <a:ea typeface="Proxima Nova"/>
                <a:cs typeface="Proxima Nova"/>
                <a:sym typeface="Proxima Nova"/>
              </a:rPr>
              <a:t>Company wants to improve its pricing mechansim and adapt to competitive scenario by offering most attractive pricing on a sustained basis using Machine Learning and improve your KPI. The intent is to continuously learn from new information and detect new demands and trends.</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Challenge: </a:t>
            </a:r>
            <a:r>
              <a:rPr lang="en" sz="1100" dirty="0">
                <a:solidFill>
                  <a:schemeClr val="dk1"/>
                </a:solidFill>
                <a:latin typeface="Proxima Nova"/>
                <a:ea typeface="Proxima Nova"/>
                <a:cs typeface="Proxima Nova"/>
                <a:sym typeface="Proxima Nova"/>
              </a:rPr>
              <a:t>Create ML algorithm which is able to detect the new patterns ongoing and build dynamic pricing system. </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b="1" dirty="0">
                <a:solidFill>
                  <a:schemeClr val="dk1"/>
                </a:solidFill>
                <a:latin typeface="Proxima Nova"/>
                <a:ea typeface="Proxima Nova"/>
                <a:cs typeface="Proxima Nova"/>
                <a:sym typeface="Proxima Nova"/>
              </a:rPr>
              <a:t>Resources:</a:t>
            </a:r>
            <a:endParaRPr sz="1100" b="1"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u="sng" dirty="0">
                <a:solidFill>
                  <a:schemeClr val="hlink"/>
                </a:solidFill>
                <a:latin typeface="Proxima Nova"/>
                <a:ea typeface="Proxima Nova"/>
                <a:cs typeface="Proxima Nova"/>
                <a:sym typeface="Proxima Nova"/>
                <a:hlinkClick r:id="rId5"/>
              </a:rPr>
              <a:t>https://addepto.com/best-machine-learning-use-cases-ecommerce/</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n" sz="1100" u="sng" dirty="0">
                <a:solidFill>
                  <a:schemeClr val="hlink"/>
                </a:solidFill>
                <a:latin typeface="Proxima Nova"/>
                <a:ea typeface="Proxima Nova"/>
                <a:cs typeface="Proxima Nova"/>
                <a:sym typeface="Proxima Nova"/>
                <a:hlinkClick r:id="rId6"/>
              </a:rPr>
              <a:t>https://www.kaggle.com/viveknium/dynamic-pricing-with-feature-engineering</a:t>
            </a:r>
            <a:endParaRPr sz="1100" dirty="0">
              <a:solidFill>
                <a:schemeClr val="dk1"/>
              </a:solidFill>
              <a:latin typeface="Proxima Nova"/>
              <a:ea typeface="Proxima Nova"/>
              <a:cs typeface="Proxima Nova"/>
              <a:sym typeface="Proxima Nova"/>
            </a:endParaRPr>
          </a:p>
          <a:p>
            <a:pPr marL="0" lvl="0" indent="0" algn="l" rtl="0">
              <a:lnSpc>
                <a:spcPct val="115000"/>
              </a:lnSpc>
              <a:spcBef>
                <a:spcPts val="0"/>
              </a:spcBef>
              <a:spcAft>
                <a:spcPts val="0"/>
              </a:spcAft>
              <a:buNone/>
            </a:pPr>
            <a:endParaRPr b="1" dirty="0">
              <a:solidFill>
                <a:schemeClr val="dk1"/>
              </a:solidFill>
              <a:latin typeface="Proxima Nova"/>
              <a:ea typeface="Proxima Nova"/>
              <a:cs typeface="Proxima Nova"/>
              <a:sym typeface="Proxima Nova"/>
            </a:endParaRPr>
          </a:p>
        </p:txBody>
      </p:sp>
      <p:sp>
        <p:nvSpPr>
          <p:cNvPr id="212" name="Google Shape;212;p25"/>
          <p:cNvSpPr txBox="1"/>
          <p:nvPr/>
        </p:nvSpPr>
        <p:spPr>
          <a:xfrm>
            <a:off x="275550" y="4577100"/>
            <a:ext cx="7990800" cy="4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Proxima Nova"/>
                <a:ea typeface="Proxima Nova"/>
                <a:cs typeface="Proxima Nova"/>
                <a:sym typeface="Proxima Nova"/>
              </a:rPr>
              <a:t>Source </a:t>
            </a:r>
            <a:r>
              <a:rPr lang="en" sz="1000" u="sng">
                <a:solidFill>
                  <a:schemeClr val="hlink"/>
                </a:solidFill>
                <a:latin typeface="Proxima Nova"/>
                <a:ea typeface="Proxima Nova"/>
                <a:cs typeface="Proxima Nova"/>
                <a:sym typeface="Proxima Nova"/>
                <a:hlinkClick r:id="rId7"/>
              </a:rPr>
              <a:t>Use cases: Dr Rao </a:t>
            </a:r>
            <a:endParaRPr sz="1000">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p:bldP spid="2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6"/>
          <p:cNvSpPr txBox="1">
            <a:spLocks noGrp="1"/>
          </p:cNvSpPr>
          <p:nvPr>
            <p:ph type="title"/>
          </p:nvPr>
        </p:nvSpPr>
        <p:spPr>
          <a:xfrm>
            <a:off x="316678" y="121966"/>
            <a:ext cx="58515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a:t>Action Plan: Status Update &amp; Feedback</a:t>
            </a:r>
            <a:endParaRPr/>
          </a:p>
        </p:txBody>
      </p:sp>
      <p:pic>
        <p:nvPicPr>
          <p:cNvPr id="218" name="Google Shape;218;p26" descr="Gauge"/>
          <p:cNvPicPr preferRelativeResize="0"/>
          <p:nvPr/>
        </p:nvPicPr>
        <p:blipFill rotWithShape="1">
          <a:blip r:embed="rId3">
            <a:alphaModFix/>
          </a:blip>
          <a:srcRect/>
          <a:stretch/>
        </p:blipFill>
        <p:spPr>
          <a:xfrm>
            <a:off x="897775" y="801139"/>
            <a:ext cx="1695796" cy="1695796"/>
          </a:xfrm>
          <a:prstGeom prst="rect">
            <a:avLst/>
          </a:prstGeom>
          <a:noFill/>
          <a:ln>
            <a:noFill/>
          </a:ln>
        </p:spPr>
      </p:pic>
      <p:sp>
        <p:nvSpPr>
          <p:cNvPr id="219" name="Google Shape;219;p26"/>
          <p:cNvSpPr/>
          <p:nvPr/>
        </p:nvSpPr>
        <p:spPr>
          <a:xfrm>
            <a:off x="3250276" y="822960"/>
            <a:ext cx="3923700" cy="1579500"/>
          </a:xfrm>
          <a:prstGeom prst="roundRect">
            <a:avLst>
              <a:gd name="adj" fmla="val 16667"/>
            </a:avLst>
          </a:prstGeom>
          <a:solidFill>
            <a:schemeClr val="accent1"/>
          </a:solidFill>
          <a:ln w="25400" cap="flat" cmpd="sng">
            <a:solidFill>
              <a:srgbClr val="BA7C2E"/>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 sz="1400" b="0" i="0" u="none" strike="noStrike" cap="none" dirty="0">
                <a:solidFill>
                  <a:schemeClr val="lt1"/>
                </a:solidFill>
                <a:latin typeface="Proxima Nova"/>
                <a:ea typeface="Proxima Nova"/>
                <a:cs typeface="Proxima Nova"/>
                <a:sym typeface="Proxima Nova"/>
              </a:rPr>
              <a:t>Track your progress</a:t>
            </a:r>
            <a:endParaRPr dirty="0"/>
          </a:p>
          <a:p>
            <a:pPr marL="0" marR="0" lvl="0" indent="0" algn="ctr" rtl="0">
              <a:lnSpc>
                <a:spcPct val="100000"/>
              </a:lnSpc>
              <a:spcBef>
                <a:spcPts val="0"/>
              </a:spcBef>
              <a:spcAft>
                <a:spcPts val="0"/>
              </a:spcAft>
              <a:buNone/>
            </a:pPr>
            <a:endParaRPr sz="1400" b="0" i="0" u="none" strike="noStrike" cap="none" dirty="0">
              <a:solidFill>
                <a:schemeClr val="lt1"/>
              </a:solidFill>
              <a:latin typeface="Proxima Nova"/>
              <a:ea typeface="Proxima Nova"/>
              <a:cs typeface="Proxima Nova"/>
              <a:sym typeface="Proxima Nova"/>
            </a:endParaRPr>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What is the progress on steps as discussed in first mentorship call?</a:t>
            </a:r>
            <a:endParaRPr dirty="0"/>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What challenges did you face?</a:t>
            </a:r>
            <a:endParaRPr dirty="0"/>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Plan to expedite if needed.</a:t>
            </a:r>
            <a:endParaRPr dirty="0"/>
          </a:p>
          <a:p>
            <a:pPr marL="0" marR="0" lvl="0" indent="0" algn="ctr" rtl="0">
              <a:lnSpc>
                <a:spcPct val="100000"/>
              </a:lnSpc>
              <a:spcBef>
                <a:spcPts val="0"/>
              </a:spcBef>
              <a:spcAft>
                <a:spcPts val="0"/>
              </a:spcAft>
              <a:buNone/>
            </a:pPr>
            <a:endParaRPr sz="1400" b="0" i="0" u="none" strike="noStrike" cap="none" dirty="0">
              <a:solidFill>
                <a:schemeClr val="lt1"/>
              </a:solidFill>
              <a:latin typeface="Proxima Nova"/>
              <a:ea typeface="Proxima Nova"/>
              <a:cs typeface="Proxima Nova"/>
              <a:sym typeface="Proxima Nova"/>
            </a:endParaRPr>
          </a:p>
        </p:txBody>
      </p:sp>
      <p:sp>
        <p:nvSpPr>
          <p:cNvPr id="220" name="Google Shape;220;p26"/>
          <p:cNvSpPr/>
          <p:nvPr/>
        </p:nvSpPr>
        <p:spPr>
          <a:xfrm>
            <a:off x="1055716" y="2942706"/>
            <a:ext cx="3923700" cy="1579500"/>
          </a:xfrm>
          <a:prstGeom prst="roundRect">
            <a:avLst>
              <a:gd name="adj" fmla="val 16667"/>
            </a:avLst>
          </a:prstGeom>
          <a:solidFill>
            <a:srgbClr val="00717D"/>
          </a:solidFill>
          <a:ln w="2540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 sz="1400" b="0" i="0" u="none" strike="noStrike" cap="none" dirty="0">
                <a:solidFill>
                  <a:schemeClr val="lt1"/>
                </a:solidFill>
                <a:latin typeface="Proxima Nova"/>
                <a:ea typeface="Proxima Nova"/>
                <a:cs typeface="Proxima Nova"/>
                <a:sym typeface="Proxima Nova"/>
              </a:rPr>
              <a:t>Recommendation</a:t>
            </a:r>
            <a:endParaRPr dirty="0"/>
          </a:p>
          <a:p>
            <a:pPr marL="0" marR="0" lvl="0" indent="0" algn="ctr" rtl="0">
              <a:lnSpc>
                <a:spcPct val="100000"/>
              </a:lnSpc>
              <a:spcBef>
                <a:spcPts val="0"/>
              </a:spcBef>
              <a:spcAft>
                <a:spcPts val="0"/>
              </a:spcAft>
              <a:buNone/>
            </a:pPr>
            <a:endParaRPr sz="1400" b="0" i="0" u="none" strike="noStrike" cap="none" dirty="0">
              <a:solidFill>
                <a:schemeClr val="lt1"/>
              </a:solidFill>
              <a:latin typeface="Proxima Nova"/>
              <a:ea typeface="Proxima Nova"/>
              <a:cs typeface="Proxima Nova"/>
              <a:sym typeface="Proxima Nova"/>
            </a:endParaRPr>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Action plan as discussed in the previous mentorship call</a:t>
            </a:r>
            <a:endParaRPr dirty="0"/>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How can you develop on these ideas?</a:t>
            </a:r>
            <a:endParaRPr dirty="0"/>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dirty="0">
                <a:solidFill>
                  <a:schemeClr val="lt1"/>
                </a:solidFill>
                <a:latin typeface="Proxima Nova"/>
                <a:ea typeface="Proxima Nova"/>
                <a:cs typeface="Proxima Nova"/>
                <a:sym typeface="Proxima Nova"/>
              </a:rPr>
              <a:t>Share if any help needed</a:t>
            </a:r>
            <a:endParaRPr dirty="0"/>
          </a:p>
          <a:p>
            <a:pPr marL="0" marR="0" lvl="0" indent="0" algn="ctr" rtl="0">
              <a:lnSpc>
                <a:spcPct val="100000"/>
              </a:lnSpc>
              <a:spcBef>
                <a:spcPts val="0"/>
              </a:spcBef>
              <a:spcAft>
                <a:spcPts val="0"/>
              </a:spcAft>
              <a:buNone/>
            </a:pPr>
            <a:endParaRPr sz="1400" b="0" i="0" u="none" strike="noStrike" cap="none" dirty="0">
              <a:solidFill>
                <a:schemeClr val="lt1"/>
              </a:solidFill>
              <a:latin typeface="Proxima Nova"/>
              <a:ea typeface="Proxima Nova"/>
              <a:cs typeface="Proxima Nova"/>
              <a:sym typeface="Proxima Nova"/>
            </a:endParaRPr>
          </a:p>
        </p:txBody>
      </p:sp>
      <p:pic>
        <p:nvPicPr>
          <p:cNvPr id="221" name="Google Shape;221;p26" descr="Help"/>
          <p:cNvPicPr preferRelativeResize="0"/>
          <p:nvPr/>
        </p:nvPicPr>
        <p:blipFill rotWithShape="1">
          <a:blip r:embed="rId4">
            <a:alphaModFix/>
          </a:blip>
          <a:srcRect/>
          <a:stretch/>
        </p:blipFill>
        <p:spPr>
          <a:xfrm>
            <a:off x="6325986" y="2741123"/>
            <a:ext cx="1695796" cy="169579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animBg="1"/>
      <p:bldP spid="2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6678" y="121966"/>
            <a:ext cx="4366833" cy="382500"/>
          </a:xfrm>
        </p:spPr>
        <p:txBody>
          <a:bodyPr/>
          <a:lstStyle/>
          <a:p>
            <a:r>
              <a:rPr lang="en-IN" dirty="0" smtClean="0"/>
              <a:t>Machine Learning </a:t>
            </a:r>
            <a:r>
              <a:rPr lang="en-IN" dirty="0" err="1" smtClean="0"/>
              <a:t>Challanges</a:t>
            </a:r>
            <a:endParaRPr lang="en-IN" dirty="0"/>
          </a:p>
        </p:txBody>
      </p:sp>
      <p:graphicFrame>
        <p:nvGraphicFramePr>
          <p:cNvPr id="4" name="Diagram 3"/>
          <p:cNvGraphicFramePr/>
          <p:nvPr>
            <p:extLst>
              <p:ext uri="{D42A27DB-BD31-4B8C-83A1-F6EECF244321}">
                <p14:modId xmlns:p14="http://schemas.microsoft.com/office/powerpoint/2010/main" val="3509510646"/>
              </p:ext>
            </p:extLst>
          </p:nvPr>
        </p:nvGraphicFramePr>
        <p:xfrm>
          <a:off x="847493" y="636394"/>
          <a:ext cx="7211122"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1282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5A2C71C0-2E5F-44D8-B705-FA0518BE51D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9C40F34D-200D-4DA4-B59A-DB73CD95179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08CB6BBA-2D01-448B-BCAE-CF71B37D8FE5}"/>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97C20412-7EBD-4508-B714-2F667FA2A57B}"/>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B553A4AA-32CA-436D-B1AB-997ECF04C1C7}"/>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9"/>
          <p:cNvSpPr txBox="1">
            <a:spLocks noGrp="1"/>
          </p:cNvSpPr>
          <p:nvPr>
            <p:ph type="title"/>
          </p:nvPr>
        </p:nvSpPr>
        <p:spPr>
          <a:xfrm>
            <a:off x="316679" y="121966"/>
            <a:ext cx="68157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dirty="0" smtClean="0"/>
              <a:t>Focus Teaching: MLOps</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4390" y="1166457"/>
            <a:ext cx="4860002" cy="3977043"/>
          </a:xfrm>
          <a:prstGeom prst="rect">
            <a:avLst/>
          </a:prstGeom>
        </p:spPr>
      </p:pic>
      <p:sp>
        <p:nvSpPr>
          <p:cNvPr id="4" name="TextBox 3"/>
          <p:cNvSpPr txBox="1"/>
          <p:nvPr/>
        </p:nvSpPr>
        <p:spPr>
          <a:xfrm>
            <a:off x="1021229" y="766347"/>
            <a:ext cx="6906323" cy="400110"/>
          </a:xfrm>
          <a:prstGeom prst="rect">
            <a:avLst/>
          </a:prstGeom>
          <a:noFill/>
        </p:spPr>
        <p:txBody>
          <a:bodyPr wrap="square" rtlCol="0">
            <a:spAutoFit/>
          </a:bodyPr>
          <a:lstStyle/>
          <a:p>
            <a:pPr algn="ctr"/>
            <a:r>
              <a:rPr lang="en-US" sz="2000" b="1" dirty="0"/>
              <a:t>ML is not just code, it’s code plus data</a:t>
            </a:r>
            <a:endParaRPr lang="en-IN" sz="2000" b="1" dirty="0"/>
          </a:p>
        </p:txBody>
      </p:sp>
    </p:spTree>
    <p:extLst>
      <p:ext uri="{BB962C8B-B14F-4D97-AF65-F5344CB8AC3E}">
        <p14:creationId xmlns:p14="http://schemas.microsoft.com/office/powerpoint/2010/main" val="1580944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6" name="Google Shape;96;p19"/>
          <p:cNvSpPr txBox="1">
            <a:spLocks noGrp="1"/>
          </p:cNvSpPr>
          <p:nvPr>
            <p:ph type="title"/>
          </p:nvPr>
        </p:nvSpPr>
        <p:spPr>
          <a:xfrm>
            <a:off x="316679" y="121966"/>
            <a:ext cx="68157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dirty="0" smtClean="0"/>
              <a:t>Focus Teaching: MLOps</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781" y="765717"/>
            <a:ext cx="8301511" cy="4069686"/>
          </a:xfrm>
          <a:prstGeom prst="rect">
            <a:avLst/>
          </a:prstGeom>
        </p:spPr>
      </p:pic>
    </p:spTree>
    <p:extLst>
      <p:ext uri="{BB962C8B-B14F-4D97-AF65-F5344CB8AC3E}">
        <p14:creationId xmlns:p14="http://schemas.microsoft.com/office/powerpoint/2010/main" val="14391071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 dirty="0"/>
              <a:t>Focus Teaching: MLOps</a:t>
            </a:r>
            <a:endParaRPr lang="en-IN" dirty="0"/>
          </a:p>
        </p:txBody>
      </p:sp>
      <p:graphicFrame>
        <p:nvGraphicFramePr>
          <p:cNvPr id="4" name="Diagram 3"/>
          <p:cNvGraphicFramePr/>
          <p:nvPr>
            <p:extLst/>
          </p:nvPr>
        </p:nvGraphicFramePr>
        <p:xfrm>
          <a:off x="316679" y="1176306"/>
          <a:ext cx="7694342" cy="38511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1910576" y="655720"/>
            <a:ext cx="4966010" cy="369332"/>
          </a:xfrm>
          <a:prstGeom prst="rect">
            <a:avLst/>
          </a:prstGeom>
          <a:noFill/>
        </p:spPr>
        <p:txBody>
          <a:bodyPr wrap="square" rtlCol="0">
            <a:spAutoFit/>
          </a:bodyPr>
          <a:lstStyle/>
          <a:p>
            <a:pPr algn="ctr"/>
            <a:r>
              <a:rPr lang="en-US" sz="1800" b="1" dirty="0" smtClean="0"/>
              <a:t>Data Science Steps</a:t>
            </a:r>
            <a:endParaRPr lang="en-IN" sz="1800" b="1" dirty="0"/>
          </a:p>
        </p:txBody>
      </p:sp>
    </p:spTree>
    <p:extLst>
      <p:ext uri="{BB962C8B-B14F-4D97-AF65-F5344CB8AC3E}">
        <p14:creationId xmlns:p14="http://schemas.microsoft.com/office/powerpoint/2010/main" val="35000992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32DF822B-2D51-4A12-A90E-C8E6C6711FE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2AC39BE9-6340-4C78-8FD6-974AB3B11B39}"/>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graphicEl>
                                              <a:dgm id="{540A27A1-0372-4C75-B6F0-029A138EE02E}"/>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graphicEl>
                                              <a:dgm id="{E51520C9-0185-4977-9DA3-C8055EFD9B5D}"/>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graphicEl>
                                              <a:dgm id="{F84D9DBF-53CC-402D-A552-482B7A8A1AEC}"/>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graphicEl>
                                              <a:dgm id="{9FC52B5F-8B40-42BA-965D-DACBCE086767}"/>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graphicEl>
                                              <a:dgm id="{69E8F970-AC67-4FD8-B15F-11ACBBBB7E34}"/>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graphicEl>
                                              <a:dgm id="{94AEBA86-35FA-449F-96AC-B504E93C3311}"/>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6678" y="121966"/>
            <a:ext cx="5050775" cy="382500"/>
          </a:xfrm>
        </p:spPr>
        <p:txBody>
          <a:bodyPr/>
          <a:lstStyle/>
          <a:p>
            <a:r>
              <a:rPr lang="en" dirty="0"/>
              <a:t>Focus Teaching: </a:t>
            </a:r>
            <a:r>
              <a:rPr lang="en" dirty="0" smtClean="0"/>
              <a:t>MLOps-level-0</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78" y="1041709"/>
            <a:ext cx="8671063" cy="3314700"/>
          </a:xfrm>
          <a:prstGeom prst="rect">
            <a:avLst/>
          </a:prstGeom>
        </p:spPr>
      </p:pic>
    </p:spTree>
    <p:extLst>
      <p:ext uri="{BB962C8B-B14F-4D97-AF65-F5344CB8AC3E}">
        <p14:creationId xmlns:p14="http://schemas.microsoft.com/office/powerpoint/2010/main" val="24436919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6678" y="121966"/>
            <a:ext cx="4567555" cy="382500"/>
          </a:xfrm>
        </p:spPr>
        <p:txBody>
          <a:bodyPr/>
          <a:lstStyle/>
          <a:p>
            <a:r>
              <a:rPr lang="en" dirty="0"/>
              <a:t>Focus Teaching: </a:t>
            </a:r>
            <a:r>
              <a:rPr lang="en" dirty="0" smtClean="0"/>
              <a:t>MLOps-level-1</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745" y="718853"/>
            <a:ext cx="8073483" cy="4424647"/>
          </a:xfrm>
          <a:prstGeom prst="rect">
            <a:avLst/>
          </a:prstGeom>
        </p:spPr>
      </p:pic>
    </p:spTree>
    <p:extLst>
      <p:ext uri="{BB962C8B-B14F-4D97-AF65-F5344CB8AC3E}">
        <p14:creationId xmlns:p14="http://schemas.microsoft.com/office/powerpoint/2010/main" val="4400587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6678" y="121966"/>
            <a:ext cx="4567555" cy="382500"/>
          </a:xfrm>
        </p:spPr>
        <p:txBody>
          <a:bodyPr/>
          <a:lstStyle/>
          <a:p>
            <a:r>
              <a:rPr lang="en" dirty="0"/>
              <a:t>Focus Teaching: </a:t>
            </a:r>
            <a:r>
              <a:rPr lang="en" dirty="0" smtClean="0"/>
              <a:t>MLOps-level-2</a:t>
            </a:r>
            <a:endParaRPr lang="en-IN"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678" y="702759"/>
            <a:ext cx="8284629" cy="4362450"/>
          </a:xfrm>
          <a:prstGeom prst="rect">
            <a:avLst/>
          </a:prstGeom>
        </p:spPr>
      </p:pic>
    </p:spTree>
    <p:extLst>
      <p:ext uri="{BB962C8B-B14F-4D97-AF65-F5344CB8AC3E}">
        <p14:creationId xmlns:p14="http://schemas.microsoft.com/office/powerpoint/2010/main" val="12750467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6679" y="121966"/>
            <a:ext cx="5853662" cy="382500"/>
          </a:xfrm>
        </p:spPr>
        <p:txBody>
          <a:bodyPr/>
          <a:lstStyle/>
          <a:p>
            <a:r>
              <a:rPr lang="en" dirty="0"/>
              <a:t>Focus Teaching: MLOps-level-2</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965" y="809934"/>
            <a:ext cx="8359211" cy="3998954"/>
          </a:xfrm>
          <a:prstGeom prst="rect">
            <a:avLst/>
          </a:prstGeom>
        </p:spPr>
      </p:pic>
    </p:spTree>
    <p:extLst>
      <p:ext uri="{BB962C8B-B14F-4D97-AF65-F5344CB8AC3E}">
        <p14:creationId xmlns:p14="http://schemas.microsoft.com/office/powerpoint/2010/main" val="38511154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p:nvPr/>
        </p:nvSpPr>
        <p:spPr>
          <a:xfrm>
            <a:off x="1067232" y="3040212"/>
            <a:ext cx="6895200" cy="1172100"/>
          </a:xfrm>
          <a:prstGeom prst="rect">
            <a:avLst/>
          </a:prstGeom>
          <a:noFill/>
          <a:ln>
            <a:noFill/>
          </a:ln>
        </p:spPr>
        <p:txBody>
          <a:bodyPr spcFirstLastPara="1" wrap="square" lIns="91425" tIns="45700" rIns="91425" bIns="45700" anchor="b" anchorCtr="0">
            <a:noAutofit/>
          </a:bodyPr>
          <a:lstStyle/>
          <a:p>
            <a:pPr marL="0" marR="0" lvl="0" indent="0" algn="ctr" rtl="0">
              <a:lnSpc>
                <a:spcPct val="100000"/>
              </a:lnSpc>
              <a:spcBef>
                <a:spcPts val="0"/>
              </a:spcBef>
              <a:spcAft>
                <a:spcPts val="0"/>
              </a:spcAft>
              <a:buClr>
                <a:schemeClr val="dk1"/>
              </a:buClr>
              <a:buSzPts val="1100"/>
              <a:buFont typeface="Arial"/>
              <a:buNone/>
            </a:pPr>
            <a:r>
              <a:rPr lang="en" sz="5200" b="0" i="1" u="none" strike="noStrike" cap="none" dirty="0">
                <a:solidFill>
                  <a:schemeClr val="dk1"/>
                </a:solidFill>
                <a:latin typeface="Arial"/>
                <a:ea typeface="Arial"/>
                <a:cs typeface="Arial"/>
                <a:sym typeface="Arial"/>
              </a:rPr>
              <a:t>SGC Coaching:</a:t>
            </a:r>
            <a:endParaRPr dirty="0"/>
          </a:p>
          <a:p>
            <a:pPr marL="0" marR="0" lvl="0" indent="0" algn="ctr" rtl="0">
              <a:lnSpc>
                <a:spcPct val="100000"/>
              </a:lnSpc>
              <a:spcBef>
                <a:spcPts val="0"/>
              </a:spcBef>
              <a:spcAft>
                <a:spcPts val="0"/>
              </a:spcAft>
              <a:buNone/>
            </a:pPr>
            <a:endParaRPr lang="en-IN" sz="2400" b="0" i="1" u="none" strike="noStrike" cap="none" dirty="0" smtClean="0">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endParaRPr sz="2400" b="0" i="1"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en" sz="2800" b="0" i="1" u="none" strike="noStrike" cap="none" dirty="0" smtClean="0">
                <a:solidFill>
                  <a:schemeClr val="dk1"/>
                </a:solidFill>
                <a:latin typeface="Arial"/>
                <a:ea typeface="Arial"/>
                <a:cs typeface="Arial"/>
                <a:sym typeface="Arial"/>
              </a:rPr>
              <a:t>Session 16</a:t>
            </a:r>
          </a:p>
          <a:p>
            <a:pPr marL="0" marR="0" lvl="0" indent="0" algn="ctr" rtl="0">
              <a:lnSpc>
                <a:spcPct val="100000"/>
              </a:lnSpc>
              <a:spcBef>
                <a:spcPts val="0"/>
              </a:spcBef>
              <a:spcAft>
                <a:spcPts val="0"/>
              </a:spcAft>
              <a:buNone/>
            </a:pPr>
            <a:r>
              <a:rPr lang="en" sz="2800" i="1" dirty="0" smtClean="0">
                <a:solidFill>
                  <a:schemeClr val="dk1"/>
                </a:solidFill>
              </a:rPr>
              <a:t>Mentoship call discussion</a:t>
            </a:r>
            <a:endParaRPr dirty="0"/>
          </a:p>
        </p:txBody>
      </p:sp>
      <p:pic>
        <p:nvPicPr>
          <p:cNvPr id="80" name="Google Shape;80;p17"/>
          <p:cNvPicPr preferRelativeResize="0"/>
          <p:nvPr/>
        </p:nvPicPr>
        <p:blipFill rotWithShape="1">
          <a:blip r:embed="rId3">
            <a:alphaModFix/>
          </a:blip>
          <a:srcRect/>
          <a:stretch/>
        </p:blipFill>
        <p:spPr>
          <a:xfrm>
            <a:off x="7582370" y="0"/>
            <a:ext cx="1356542" cy="1577482"/>
          </a:xfrm>
          <a:prstGeom prst="rect">
            <a:avLst/>
          </a:prstGeom>
          <a:noFill/>
          <a:ln>
            <a:noFill/>
          </a:ln>
        </p:spPr>
      </p:pic>
      <p:sp>
        <p:nvSpPr>
          <p:cNvPr id="81" name="Google Shape;81;p17"/>
          <p:cNvSpPr txBox="1"/>
          <p:nvPr/>
        </p:nvSpPr>
        <p:spPr>
          <a:xfrm>
            <a:off x="1157111" y="716037"/>
            <a:ext cx="1655700" cy="1311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400"/>
              <a:buFont typeface="Arial"/>
              <a:buNone/>
            </a:pPr>
            <a:endParaRPr sz="1400" b="0" i="0" u="none" strike="noStrike" cap="none">
              <a:solidFill>
                <a:schemeClr val="lt1"/>
              </a:solidFill>
              <a:latin typeface="Proxima Nova"/>
              <a:ea typeface="Proxima Nova"/>
              <a:cs typeface="Proxima Nova"/>
              <a:sym typeface="Proxima Nova"/>
            </a:endParaRPr>
          </a:p>
          <a:p>
            <a:pPr marL="0" marR="0" lvl="0" indent="0" algn="l" rtl="0">
              <a:lnSpc>
                <a:spcPct val="90000"/>
              </a:lnSpc>
              <a:spcBef>
                <a:spcPts val="1000"/>
              </a:spcBef>
              <a:spcAft>
                <a:spcPts val="0"/>
              </a:spcAft>
              <a:buClr>
                <a:schemeClr val="dk1"/>
              </a:buClr>
              <a:buSzPts val="1400"/>
              <a:buFont typeface="Arial"/>
              <a:buNone/>
            </a:pPr>
            <a:r>
              <a:rPr lang="en" sz="1400" b="0" i="1" u="none" strike="noStrike" cap="none">
                <a:solidFill>
                  <a:schemeClr val="dk1"/>
                </a:solidFill>
                <a:latin typeface="Proxima Nova"/>
                <a:ea typeface="Proxima Nova"/>
                <a:cs typeface="Proxima Nova"/>
                <a:sym typeface="Proxima Nova"/>
              </a:rPr>
              <a:t>    #LifeKoKaroLift</a:t>
            </a:r>
            <a:endParaRPr sz="1400" b="0" i="0" u="none"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7"/>
          <p:cNvSpPr txBox="1">
            <a:spLocks noGrp="1"/>
          </p:cNvSpPr>
          <p:nvPr>
            <p:ph type="body" idx="1"/>
          </p:nvPr>
        </p:nvSpPr>
        <p:spPr>
          <a:xfrm>
            <a:off x="142106" y="873913"/>
            <a:ext cx="7006800" cy="4147500"/>
          </a:xfrm>
          <a:prstGeom prst="rect">
            <a:avLst/>
          </a:prstGeom>
          <a:noFill/>
          <a:ln>
            <a:noFill/>
          </a:ln>
        </p:spPr>
        <p:txBody>
          <a:bodyPr spcFirstLastPara="1" wrap="square" lIns="91425" tIns="45700" rIns="91425" bIns="45700" anchor="t" anchorCtr="0">
            <a:noAutofit/>
          </a:bodyPr>
          <a:lstStyle/>
          <a:p>
            <a:pPr marL="449262" lvl="1" indent="-182562" algn="just" rtl="0">
              <a:lnSpc>
                <a:spcPct val="90000"/>
              </a:lnSpc>
              <a:spcBef>
                <a:spcPts val="750"/>
              </a:spcBef>
              <a:spcAft>
                <a:spcPts val="0"/>
              </a:spcAft>
              <a:buSzPts val="1800"/>
              <a:buChar char="•"/>
            </a:pPr>
            <a:r>
              <a:rPr lang="en" dirty="0">
                <a:solidFill>
                  <a:srgbClr val="000000"/>
                </a:solidFill>
                <a:latin typeface="Proxima Nova"/>
                <a:ea typeface="Proxima Nova"/>
                <a:cs typeface="Proxima Nova"/>
                <a:sym typeface="Proxima Nova"/>
              </a:rPr>
              <a:t>Doubts: </a:t>
            </a:r>
            <a:endParaRPr dirty="0"/>
          </a:p>
          <a:p>
            <a:pPr marL="906462" lvl="2" indent="-182562" algn="just" rtl="0">
              <a:lnSpc>
                <a:spcPct val="90000"/>
              </a:lnSpc>
              <a:spcBef>
                <a:spcPts val="2350"/>
              </a:spcBef>
              <a:spcAft>
                <a:spcPts val="0"/>
              </a:spcAft>
              <a:buSzPts val="1500"/>
              <a:buChar char="•"/>
            </a:pPr>
            <a:r>
              <a:rPr lang="en" dirty="0">
                <a:solidFill>
                  <a:srgbClr val="000000"/>
                </a:solidFill>
                <a:latin typeface="Proxima Nova"/>
                <a:ea typeface="Proxima Nova"/>
                <a:cs typeface="Proxima Nova"/>
                <a:sym typeface="Proxima Nova"/>
              </a:rPr>
              <a:t>Action plan related issues</a:t>
            </a:r>
            <a:endParaRPr dirty="0"/>
          </a:p>
          <a:p>
            <a:pPr marL="906462" lvl="2" indent="-182562" algn="just" rtl="0">
              <a:lnSpc>
                <a:spcPct val="90000"/>
              </a:lnSpc>
              <a:spcBef>
                <a:spcPts val="2350"/>
              </a:spcBef>
              <a:spcAft>
                <a:spcPts val="0"/>
              </a:spcAft>
              <a:buSzPts val="1500"/>
              <a:buChar char="•"/>
            </a:pPr>
            <a:r>
              <a:rPr lang="en" dirty="0">
                <a:solidFill>
                  <a:srgbClr val="000000"/>
                </a:solidFill>
                <a:latin typeface="Proxima Nova"/>
                <a:ea typeface="Proxima Nova"/>
                <a:cs typeface="Proxima Nova"/>
                <a:sym typeface="Proxima Nova"/>
              </a:rPr>
              <a:t>Job Hunt related concerns</a:t>
            </a:r>
            <a:endParaRPr dirty="0">
              <a:solidFill>
                <a:srgbClr val="000000"/>
              </a:solidFill>
              <a:latin typeface="Proxima Nova"/>
              <a:ea typeface="Proxima Nova"/>
              <a:cs typeface="Proxima Nova"/>
              <a:sym typeface="Proxima Nova"/>
            </a:endParaRPr>
          </a:p>
          <a:p>
            <a:pPr marL="1371600" lvl="2" indent="-323850" algn="just" rtl="0">
              <a:lnSpc>
                <a:spcPct val="90000"/>
              </a:lnSpc>
              <a:spcBef>
                <a:spcPts val="2350"/>
              </a:spcBef>
              <a:spcAft>
                <a:spcPts val="0"/>
              </a:spcAft>
              <a:buClr>
                <a:srgbClr val="000000"/>
              </a:buClr>
              <a:buSzPts val="1500"/>
              <a:buFont typeface="Proxima Nova"/>
              <a:buChar char="•"/>
            </a:pPr>
            <a:r>
              <a:rPr lang="en" dirty="0">
                <a:solidFill>
                  <a:srgbClr val="000000"/>
                </a:solidFill>
                <a:latin typeface="Proxima Nova"/>
                <a:ea typeface="Proxima Nova"/>
                <a:cs typeface="Proxima Nova"/>
                <a:sym typeface="Proxima Nova"/>
              </a:rPr>
              <a:t>How to identify right network in line with expected role?</a:t>
            </a:r>
            <a:endParaRPr dirty="0">
              <a:solidFill>
                <a:srgbClr val="000000"/>
              </a:solidFill>
              <a:latin typeface="Proxima Nova"/>
              <a:ea typeface="Proxima Nova"/>
              <a:cs typeface="Proxima Nova"/>
              <a:sym typeface="Proxima Nova"/>
            </a:endParaRPr>
          </a:p>
          <a:p>
            <a:pPr marL="906462" lvl="2" indent="-182562" algn="just" rtl="0">
              <a:lnSpc>
                <a:spcPct val="90000"/>
              </a:lnSpc>
              <a:spcBef>
                <a:spcPts val="2350"/>
              </a:spcBef>
              <a:spcAft>
                <a:spcPts val="0"/>
              </a:spcAft>
              <a:buSzPts val="1500"/>
              <a:buChar char="•"/>
            </a:pPr>
            <a:r>
              <a:rPr lang="en" dirty="0">
                <a:solidFill>
                  <a:srgbClr val="000000"/>
                </a:solidFill>
                <a:latin typeface="Proxima Nova"/>
                <a:ea typeface="Proxima Nova"/>
                <a:cs typeface="Proxima Nova"/>
                <a:sym typeface="Proxima Nova"/>
              </a:rPr>
              <a:t>Profile review</a:t>
            </a:r>
            <a:endParaRPr dirty="0"/>
          </a:p>
          <a:p>
            <a:pPr marL="906462" lvl="2" indent="-182562" algn="just" rtl="0">
              <a:lnSpc>
                <a:spcPct val="90000"/>
              </a:lnSpc>
              <a:spcBef>
                <a:spcPts val="2350"/>
              </a:spcBef>
              <a:spcAft>
                <a:spcPts val="1600"/>
              </a:spcAft>
              <a:buSzPts val="1500"/>
              <a:buChar char="•"/>
            </a:pPr>
            <a:r>
              <a:rPr lang="en" dirty="0">
                <a:solidFill>
                  <a:srgbClr val="000000"/>
                </a:solidFill>
                <a:latin typeface="Proxima Nova"/>
                <a:ea typeface="Proxima Nova"/>
                <a:cs typeface="Proxima Nova"/>
                <a:sym typeface="Proxima Nova"/>
              </a:rPr>
              <a:t>Any individual concern?</a:t>
            </a:r>
            <a:endParaRPr dirty="0"/>
          </a:p>
        </p:txBody>
      </p:sp>
      <p:sp>
        <p:nvSpPr>
          <p:cNvPr id="227" name="Google Shape;227;p27"/>
          <p:cNvSpPr txBox="1">
            <a:spLocks noGrp="1"/>
          </p:cNvSpPr>
          <p:nvPr>
            <p:ph type="title"/>
          </p:nvPr>
        </p:nvSpPr>
        <p:spPr>
          <a:xfrm>
            <a:off x="316675" y="72099"/>
            <a:ext cx="64593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400"/>
              <a:buNone/>
            </a:pPr>
            <a:r>
              <a:rPr lang="en"/>
              <a:t>Common Questions?</a:t>
            </a:r>
            <a:endParaRPr/>
          </a:p>
        </p:txBody>
      </p:sp>
      <p:pic>
        <p:nvPicPr>
          <p:cNvPr id="228" name="Google Shape;228;p27" descr="Questions"/>
          <p:cNvPicPr preferRelativeResize="0"/>
          <p:nvPr/>
        </p:nvPicPr>
        <p:blipFill rotWithShape="1">
          <a:blip r:embed="rId3">
            <a:alphaModFix/>
          </a:blip>
          <a:srcRect/>
          <a:stretch/>
        </p:blipFill>
        <p:spPr>
          <a:xfrm>
            <a:off x="6417426" y="990291"/>
            <a:ext cx="2247600" cy="2247600"/>
          </a:xfrm>
          <a:prstGeom prst="roundRect">
            <a:avLst>
              <a:gd name="adj" fmla="val 8594"/>
            </a:avLst>
          </a:prstGeom>
          <a:solidFill>
            <a:srgbClr val="ECECEC"/>
          </a:solid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6">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6679" y="121966"/>
            <a:ext cx="76053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dirty="0" smtClean="0"/>
              <a:t>Agenda</a:t>
            </a:r>
            <a:endParaRPr dirty="0"/>
          </a:p>
        </p:txBody>
      </p:sp>
      <p:graphicFrame>
        <p:nvGraphicFramePr>
          <p:cNvPr id="11" name="Diagram 10"/>
          <p:cNvGraphicFramePr/>
          <p:nvPr>
            <p:extLst>
              <p:ext uri="{D42A27DB-BD31-4B8C-83A1-F6EECF244321}">
                <p14:modId xmlns:p14="http://schemas.microsoft.com/office/powerpoint/2010/main" val="3718937718"/>
              </p:ext>
            </p:extLst>
          </p:nvPr>
        </p:nvGraphicFramePr>
        <p:xfrm>
          <a:off x="1650381" y="765718"/>
          <a:ext cx="6750204" cy="41854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2082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C32C0D88-79C1-4549-A049-C99A7904B1D4}"/>
                                            </p:graphicEl>
                                          </p:spTgt>
                                        </p:tgtEl>
                                        <p:attrNameLst>
                                          <p:attrName>style.visibility</p:attrName>
                                        </p:attrNameLst>
                                      </p:cBhvr>
                                      <p:to>
                                        <p:strVal val="visible"/>
                                      </p:to>
                                    </p:set>
                                    <p:animEffect transition="in" filter="fade">
                                      <p:cBhvr>
                                        <p:cTn id="7" dur="500"/>
                                        <p:tgtEl>
                                          <p:spTgt spid="11">
                                            <p:graphicEl>
                                              <a:dgm id="{C32C0D88-79C1-4549-A049-C99A7904B1D4}"/>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graphicEl>
                                              <a:dgm id="{98E5FDA8-7D6D-4EEF-B6FA-1C0CEB1764BA}"/>
                                            </p:graphicEl>
                                          </p:spTgt>
                                        </p:tgtEl>
                                        <p:attrNameLst>
                                          <p:attrName>style.visibility</p:attrName>
                                        </p:attrNameLst>
                                      </p:cBhvr>
                                      <p:to>
                                        <p:strVal val="visible"/>
                                      </p:to>
                                    </p:set>
                                    <p:animEffect transition="in" filter="fade">
                                      <p:cBhvr>
                                        <p:cTn id="12" dur="500"/>
                                        <p:tgtEl>
                                          <p:spTgt spid="11">
                                            <p:graphicEl>
                                              <a:dgm id="{98E5FDA8-7D6D-4EEF-B6FA-1C0CEB1764BA}"/>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graphicEl>
                                              <a:dgm id="{C109B9BD-C2D8-407E-9ECB-EA65E487F50A}"/>
                                            </p:graphicEl>
                                          </p:spTgt>
                                        </p:tgtEl>
                                        <p:attrNameLst>
                                          <p:attrName>style.visibility</p:attrName>
                                        </p:attrNameLst>
                                      </p:cBhvr>
                                      <p:to>
                                        <p:strVal val="visible"/>
                                      </p:to>
                                    </p:set>
                                    <p:animEffect transition="in" filter="fade">
                                      <p:cBhvr>
                                        <p:cTn id="15" dur="500"/>
                                        <p:tgtEl>
                                          <p:spTgt spid="11">
                                            <p:graphicEl>
                                              <a:dgm id="{C109B9BD-C2D8-407E-9ECB-EA65E487F50A}"/>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graphicEl>
                                              <a:dgm id="{9BA526AF-6B00-48BA-A86C-544E99505CA0}"/>
                                            </p:graphicEl>
                                          </p:spTgt>
                                        </p:tgtEl>
                                        <p:attrNameLst>
                                          <p:attrName>style.visibility</p:attrName>
                                        </p:attrNameLst>
                                      </p:cBhvr>
                                      <p:to>
                                        <p:strVal val="visible"/>
                                      </p:to>
                                    </p:set>
                                    <p:animEffect transition="in" filter="fade">
                                      <p:cBhvr>
                                        <p:cTn id="20" dur="500"/>
                                        <p:tgtEl>
                                          <p:spTgt spid="11">
                                            <p:graphicEl>
                                              <a:dgm id="{9BA526AF-6B00-48BA-A86C-544E99505CA0}"/>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1">
                                            <p:graphicEl>
                                              <a:dgm id="{95FDD71E-3DE6-4042-A5E4-8A11EA388189}"/>
                                            </p:graphicEl>
                                          </p:spTgt>
                                        </p:tgtEl>
                                        <p:attrNameLst>
                                          <p:attrName>style.visibility</p:attrName>
                                        </p:attrNameLst>
                                      </p:cBhvr>
                                      <p:to>
                                        <p:strVal val="visible"/>
                                      </p:to>
                                    </p:set>
                                    <p:animEffect transition="in" filter="fade">
                                      <p:cBhvr>
                                        <p:cTn id="23" dur="500"/>
                                        <p:tgtEl>
                                          <p:spTgt spid="11">
                                            <p:graphicEl>
                                              <a:dgm id="{95FDD71E-3DE6-4042-A5E4-8A11EA38818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body" idx="1"/>
          </p:nvPr>
        </p:nvSpPr>
        <p:spPr>
          <a:xfrm>
            <a:off x="1420793" y="951933"/>
            <a:ext cx="5265600" cy="2542500"/>
          </a:xfrm>
          <a:prstGeom prst="rect">
            <a:avLst/>
          </a:prstGeom>
        </p:spPr>
        <p:txBody>
          <a:bodyPr spcFirstLastPara="1" wrap="square" lIns="91425" tIns="45700" rIns="91425" bIns="45700" anchor="t" anchorCtr="0">
            <a:noAutofit/>
          </a:bodyPr>
          <a:lstStyle/>
          <a:p>
            <a:pPr marL="0" lvl="0" indent="0" algn="l" rtl="0">
              <a:spcBef>
                <a:spcPts val="750"/>
              </a:spcBef>
              <a:spcAft>
                <a:spcPts val="0"/>
              </a:spcAft>
              <a:buNone/>
            </a:pPr>
            <a:endParaRPr/>
          </a:p>
        </p:txBody>
      </p:sp>
      <p:sp>
        <p:nvSpPr>
          <p:cNvPr id="98" name="Google Shape;98;p19"/>
          <p:cNvSpPr txBox="1">
            <a:spLocks noGrp="1"/>
          </p:cNvSpPr>
          <p:nvPr>
            <p:ph type="title"/>
          </p:nvPr>
        </p:nvSpPr>
        <p:spPr>
          <a:xfrm>
            <a:off x="316674" y="121975"/>
            <a:ext cx="4542000" cy="382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a:t>Takeaways from the mentorship</a:t>
            </a:r>
            <a:endParaRPr/>
          </a:p>
        </p:txBody>
      </p:sp>
      <p:grpSp>
        <p:nvGrpSpPr>
          <p:cNvPr id="99" name="Google Shape;99;p19"/>
          <p:cNvGrpSpPr/>
          <p:nvPr/>
        </p:nvGrpSpPr>
        <p:grpSpPr>
          <a:xfrm>
            <a:off x="477793" y="3174393"/>
            <a:ext cx="8282777" cy="888094"/>
            <a:chOff x="1593000" y="2322568"/>
            <a:chExt cx="5957975" cy="643500"/>
          </a:xfrm>
        </p:grpSpPr>
        <p:sp>
          <p:nvSpPr>
            <p:cNvPr id="100" name="Google Shape;100;p1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9"/>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300">
                  <a:solidFill>
                    <a:srgbClr val="FFFFFF"/>
                  </a:solidFill>
                  <a:latin typeface="Roboto Medium"/>
                  <a:ea typeface="Roboto Medium"/>
                  <a:cs typeface="Roboto Medium"/>
                  <a:sym typeface="Roboto Medium"/>
                </a:rPr>
                <a:t>Hands on Experience  </a:t>
              </a:r>
              <a:endParaRPr sz="1300">
                <a:solidFill>
                  <a:srgbClr val="FFFFFF"/>
                </a:solidFill>
                <a:latin typeface="Roboto"/>
                <a:ea typeface="Roboto"/>
                <a:cs typeface="Roboto"/>
                <a:sym typeface="Roboto"/>
              </a:endParaRPr>
            </a:p>
          </p:txBody>
        </p:sp>
        <p:sp>
          <p:nvSpPr>
            <p:cNvPr id="104" name="Google Shape;104;p1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9"/>
            <p:cNvSpPr/>
            <p:nvPr/>
          </p:nvSpPr>
          <p:spPr>
            <a:xfrm>
              <a:off x="1593000" y="2322575"/>
              <a:ext cx="690000" cy="642600"/>
            </a:xfrm>
            <a:prstGeom prst="rect">
              <a:avLst/>
            </a:prstGeom>
            <a:solidFill>
              <a:srgbClr val="F5333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06" name="Google Shape;106;p19"/>
            <p:cNvSpPr/>
            <p:nvPr/>
          </p:nvSpPr>
          <p:spPr>
            <a:xfrm>
              <a:off x="4497910" y="2323750"/>
              <a:ext cx="2971200" cy="642300"/>
            </a:xfrm>
            <a:prstGeom prst="rect">
              <a:avLst/>
            </a:prstGeom>
            <a:noFill/>
            <a:ln>
              <a:noFill/>
            </a:ln>
          </p:spPr>
          <p:txBody>
            <a:bodyPr spcFirstLastPara="1" wrap="square" lIns="91425" tIns="91425" rIns="91425" bIns="91425" anchor="ctr" anchorCtr="0">
              <a:noAutofit/>
            </a:bodyPr>
            <a:lstStyle/>
            <a:p>
              <a:pPr marL="457200" lvl="0" indent="-282575" algn="l" rtl="0">
                <a:lnSpc>
                  <a:spcPct val="115000"/>
                </a:lnSpc>
                <a:spcBef>
                  <a:spcPts val="0"/>
                </a:spcBef>
                <a:spcAft>
                  <a:spcPts val="0"/>
                </a:spcAft>
                <a:buClr>
                  <a:srgbClr val="A72A1E"/>
                </a:buClr>
                <a:buSzPts val="850"/>
                <a:buFont typeface="Roboto"/>
                <a:buChar char="●"/>
              </a:pPr>
              <a:r>
                <a:rPr lang="en" sz="850">
                  <a:solidFill>
                    <a:srgbClr val="A72A1E"/>
                  </a:solidFill>
                  <a:latin typeface="Roboto"/>
                  <a:ea typeface="Roboto"/>
                  <a:cs typeface="Roboto"/>
                  <a:sym typeface="Roboto"/>
                </a:rPr>
                <a:t>Take up a Program Related Project in your organisation and try increasing the Project portfolio for hands on learning!</a:t>
              </a:r>
              <a:endParaRPr sz="850">
                <a:solidFill>
                  <a:srgbClr val="A72A1E"/>
                </a:solidFill>
                <a:latin typeface="Roboto"/>
                <a:ea typeface="Roboto"/>
                <a:cs typeface="Roboto"/>
                <a:sym typeface="Roboto"/>
              </a:endParaRPr>
            </a:p>
            <a:p>
              <a:pPr marL="457200" lvl="0" indent="-282575" algn="l" rtl="0">
                <a:lnSpc>
                  <a:spcPct val="115000"/>
                </a:lnSpc>
                <a:spcBef>
                  <a:spcPts val="0"/>
                </a:spcBef>
                <a:spcAft>
                  <a:spcPts val="0"/>
                </a:spcAft>
                <a:buClr>
                  <a:srgbClr val="A72A1E"/>
                </a:buClr>
                <a:buSzPts val="850"/>
                <a:buFont typeface="Roboto"/>
                <a:buChar char="●"/>
              </a:pPr>
              <a:r>
                <a:rPr lang="en" sz="850">
                  <a:solidFill>
                    <a:srgbClr val="A72A1E"/>
                  </a:solidFill>
                  <a:latin typeface="Roboto"/>
                  <a:ea typeface="Roboto"/>
                  <a:cs typeface="Roboto"/>
                  <a:sym typeface="Roboto"/>
                </a:rPr>
                <a:t>Discussing the Business Problem and breaking it down into a solvable technical problem.</a:t>
              </a:r>
              <a:endParaRPr sz="850">
                <a:solidFill>
                  <a:srgbClr val="A72A1E"/>
                </a:solidFill>
                <a:latin typeface="Roboto"/>
                <a:ea typeface="Roboto"/>
                <a:cs typeface="Roboto"/>
                <a:sym typeface="Roboto"/>
              </a:endParaRPr>
            </a:p>
          </p:txBody>
        </p:sp>
      </p:grpSp>
      <p:grpSp>
        <p:nvGrpSpPr>
          <p:cNvPr id="107" name="Google Shape;107;p19"/>
          <p:cNvGrpSpPr/>
          <p:nvPr/>
        </p:nvGrpSpPr>
        <p:grpSpPr>
          <a:xfrm>
            <a:off x="477874" y="2356293"/>
            <a:ext cx="8250289" cy="794916"/>
            <a:chOff x="1593000" y="2322568"/>
            <a:chExt cx="5958178" cy="643500"/>
          </a:xfrm>
        </p:grpSpPr>
        <p:sp>
          <p:nvSpPr>
            <p:cNvPr id="108" name="Google Shape;108;p1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9"/>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a:off x="2342631" y="2399946"/>
              <a:ext cx="1811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300" dirty="0">
                  <a:solidFill>
                    <a:srgbClr val="FFFFFF"/>
                  </a:solidFill>
                  <a:latin typeface="Roboto Medium"/>
                  <a:ea typeface="Roboto Medium"/>
                  <a:cs typeface="Roboto Medium"/>
                  <a:sym typeface="Roboto Medium"/>
                </a:rPr>
                <a:t>Bridging the gap</a:t>
              </a:r>
              <a:endParaRPr sz="1300" dirty="0">
                <a:solidFill>
                  <a:srgbClr val="FFFFFF"/>
                </a:solidFill>
                <a:latin typeface="Roboto"/>
                <a:ea typeface="Roboto"/>
                <a:cs typeface="Roboto"/>
                <a:sym typeface="Roboto"/>
              </a:endParaRPr>
            </a:p>
          </p:txBody>
        </p:sp>
        <p:sp>
          <p:nvSpPr>
            <p:cNvPr id="112" name="Google Shape;112;p1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a:off x="1593000" y="2322575"/>
              <a:ext cx="690000" cy="642600"/>
            </a:xfrm>
            <a:prstGeom prst="rect">
              <a:avLst/>
            </a:prstGeom>
            <a:solidFill>
              <a:srgbClr val="F5333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14" name="Google Shape;114;p19"/>
            <p:cNvSpPr/>
            <p:nvPr/>
          </p:nvSpPr>
          <p:spPr>
            <a:xfrm>
              <a:off x="4489378" y="2323752"/>
              <a:ext cx="30618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Identify the gap in skills required to crack the interview</a:t>
              </a:r>
              <a:endParaRPr sz="900">
                <a:solidFill>
                  <a:srgbClr val="A72A1E"/>
                </a:solidFill>
                <a:latin typeface="Roboto"/>
                <a:ea typeface="Roboto"/>
                <a:cs typeface="Roboto"/>
                <a:sym typeface="Roboto"/>
              </a:endParaRPr>
            </a:p>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How to move forward and bridge these gaps ?</a:t>
              </a:r>
              <a:endParaRPr sz="900">
                <a:solidFill>
                  <a:srgbClr val="A72A1E"/>
                </a:solidFill>
                <a:latin typeface="Roboto"/>
                <a:ea typeface="Roboto"/>
                <a:cs typeface="Roboto"/>
                <a:sym typeface="Roboto"/>
              </a:endParaRPr>
            </a:p>
          </p:txBody>
        </p:sp>
      </p:grpSp>
      <p:grpSp>
        <p:nvGrpSpPr>
          <p:cNvPr id="115" name="Google Shape;115;p19"/>
          <p:cNvGrpSpPr/>
          <p:nvPr/>
        </p:nvGrpSpPr>
        <p:grpSpPr>
          <a:xfrm>
            <a:off x="477777" y="1588212"/>
            <a:ext cx="8240475" cy="806961"/>
            <a:chOff x="1593000" y="2322568"/>
            <a:chExt cx="5957975" cy="695716"/>
          </a:xfrm>
        </p:grpSpPr>
        <p:sp>
          <p:nvSpPr>
            <p:cNvPr id="116" name="Google Shape;116;p1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solidFill>
                    <a:srgbClr val="FFFFFF"/>
                  </a:solidFill>
                  <a:latin typeface="Roboto Medium"/>
                  <a:ea typeface="Roboto Medium"/>
                  <a:cs typeface="Roboto Medium"/>
                  <a:sym typeface="Roboto Medium"/>
                </a:rPr>
                <a:t>Let’s strategise !</a:t>
              </a:r>
              <a:endParaRPr sz="1200" dirty="0">
                <a:solidFill>
                  <a:srgbClr val="FFFFFF"/>
                </a:solidFill>
                <a:latin typeface="Roboto"/>
                <a:ea typeface="Roboto"/>
                <a:cs typeface="Roboto"/>
                <a:sym typeface="Roboto"/>
              </a:endParaRPr>
            </a:p>
          </p:txBody>
        </p:sp>
        <p:sp>
          <p:nvSpPr>
            <p:cNvPr id="120" name="Google Shape;120;p1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a:off x="1593000" y="2322575"/>
              <a:ext cx="690000" cy="642600"/>
            </a:xfrm>
            <a:prstGeom prst="rect">
              <a:avLst/>
            </a:prstGeom>
            <a:solidFill>
              <a:srgbClr val="F5333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rgbClr val="FFFFFF"/>
                  </a:solidFill>
                  <a:latin typeface="Roboto Thin"/>
                  <a:ea typeface="Roboto Thin"/>
                  <a:cs typeface="Roboto Thin"/>
                  <a:sym typeface="Roboto Thin"/>
                </a:rPr>
                <a:t>02</a:t>
              </a:r>
              <a:endParaRPr sz="2600" dirty="0">
                <a:solidFill>
                  <a:srgbClr val="FFFFFF"/>
                </a:solidFill>
                <a:latin typeface="Roboto Thin"/>
                <a:ea typeface="Roboto Thin"/>
                <a:cs typeface="Roboto Thin"/>
                <a:sym typeface="Roboto Thin"/>
              </a:endParaRPr>
            </a:p>
          </p:txBody>
        </p:sp>
        <p:sp>
          <p:nvSpPr>
            <p:cNvPr id="122" name="Google Shape;122;p19"/>
            <p:cNvSpPr/>
            <p:nvPr/>
          </p:nvSpPr>
          <p:spPr>
            <a:xfrm>
              <a:off x="4507212" y="2375984"/>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Identify 4-5 companies to target</a:t>
              </a:r>
              <a:endParaRPr sz="900">
                <a:solidFill>
                  <a:srgbClr val="A72A1E"/>
                </a:solidFill>
                <a:latin typeface="Roboto"/>
                <a:ea typeface="Roboto"/>
                <a:cs typeface="Roboto"/>
                <a:sym typeface="Roboto"/>
              </a:endParaRPr>
            </a:p>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Derive your Job Search strategy</a:t>
              </a:r>
              <a:endParaRPr sz="900">
                <a:solidFill>
                  <a:srgbClr val="A72A1E"/>
                </a:solidFill>
                <a:latin typeface="Roboto"/>
                <a:ea typeface="Roboto"/>
                <a:cs typeface="Roboto"/>
                <a:sym typeface="Roboto"/>
              </a:endParaRPr>
            </a:p>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Customize your resume to the profile you are targeting, leverage Linkedin and your network</a:t>
              </a:r>
              <a:endParaRPr sz="900">
                <a:solidFill>
                  <a:srgbClr val="A72A1E"/>
                </a:solidFill>
                <a:latin typeface="Roboto"/>
                <a:ea typeface="Roboto"/>
                <a:cs typeface="Roboto"/>
                <a:sym typeface="Roboto"/>
              </a:endParaRPr>
            </a:p>
            <a:p>
              <a:pPr marL="0" lvl="0" indent="0" algn="l" rtl="0">
                <a:lnSpc>
                  <a:spcPct val="115000"/>
                </a:lnSpc>
                <a:spcBef>
                  <a:spcPts val="0"/>
                </a:spcBef>
                <a:spcAft>
                  <a:spcPts val="0"/>
                </a:spcAft>
                <a:buNone/>
              </a:pPr>
              <a:endParaRPr sz="1000">
                <a:solidFill>
                  <a:srgbClr val="A72A1E"/>
                </a:solidFill>
                <a:latin typeface="Roboto"/>
                <a:ea typeface="Roboto"/>
                <a:cs typeface="Roboto"/>
                <a:sym typeface="Roboto"/>
              </a:endParaRPr>
            </a:p>
          </p:txBody>
        </p:sp>
      </p:grpSp>
      <p:grpSp>
        <p:nvGrpSpPr>
          <p:cNvPr id="123" name="Google Shape;123;p19"/>
          <p:cNvGrpSpPr/>
          <p:nvPr/>
        </p:nvGrpSpPr>
        <p:grpSpPr>
          <a:xfrm>
            <a:off x="477815" y="865639"/>
            <a:ext cx="8258945" cy="706949"/>
            <a:chOff x="1593000" y="2322568"/>
            <a:chExt cx="5957975" cy="643500"/>
          </a:xfrm>
        </p:grpSpPr>
        <p:sp>
          <p:nvSpPr>
            <p:cNvPr id="124" name="Google Shape;124;p1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dirty="0">
                  <a:solidFill>
                    <a:srgbClr val="FFFFFF"/>
                  </a:solidFill>
                  <a:latin typeface="Roboto Medium"/>
                  <a:ea typeface="Roboto Medium"/>
                  <a:cs typeface="Roboto Medium"/>
                  <a:sym typeface="Roboto Medium"/>
                </a:rPr>
                <a:t>Status of Action Items</a:t>
              </a:r>
              <a:endParaRPr sz="1200" dirty="0">
                <a:solidFill>
                  <a:srgbClr val="FFFFFF"/>
                </a:solidFill>
                <a:latin typeface="Roboto"/>
                <a:ea typeface="Roboto"/>
                <a:cs typeface="Roboto"/>
                <a:sym typeface="Roboto"/>
              </a:endParaRPr>
            </a:p>
          </p:txBody>
        </p:sp>
        <p:sp>
          <p:nvSpPr>
            <p:cNvPr id="128" name="Google Shape;128;p1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p:nvPr/>
          </p:nvSpPr>
          <p:spPr>
            <a:xfrm>
              <a:off x="1593000" y="2322575"/>
              <a:ext cx="690000" cy="642600"/>
            </a:xfrm>
            <a:prstGeom prst="rect">
              <a:avLst/>
            </a:prstGeom>
            <a:solidFill>
              <a:srgbClr val="FF505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30" name="Google Shape;130;p19"/>
            <p:cNvSpPr/>
            <p:nvPr/>
          </p:nvSpPr>
          <p:spPr>
            <a:xfrm>
              <a:off x="4497791"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Action Items discussed till now</a:t>
              </a:r>
              <a:endParaRPr sz="900">
                <a:solidFill>
                  <a:srgbClr val="A72A1E"/>
                </a:solidFill>
                <a:latin typeface="Roboto"/>
                <a:ea typeface="Roboto"/>
                <a:cs typeface="Roboto"/>
                <a:sym typeface="Roboto"/>
              </a:endParaRPr>
            </a:p>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What efforts have you taken?</a:t>
              </a:r>
              <a:endParaRPr sz="900">
                <a:solidFill>
                  <a:srgbClr val="A72A1E"/>
                </a:solidFill>
                <a:latin typeface="Roboto"/>
                <a:ea typeface="Roboto"/>
                <a:cs typeface="Roboto"/>
                <a:sym typeface="Roboto"/>
              </a:endParaRPr>
            </a:p>
          </p:txBody>
        </p:sp>
      </p:grpSp>
      <p:grpSp>
        <p:nvGrpSpPr>
          <p:cNvPr id="131" name="Google Shape;131;p19"/>
          <p:cNvGrpSpPr/>
          <p:nvPr/>
        </p:nvGrpSpPr>
        <p:grpSpPr>
          <a:xfrm>
            <a:off x="482282" y="4081380"/>
            <a:ext cx="8250008" cy="650836"/>
            <a:chOff x="1593000" y="2322568"/>
            <a:chExt cx="5957975" cy="643500"/>
          </a:xfrm>
        </p:grpSpPr>
        <p:sp>
          <p:nvSpPr>
            <p:cNvPr id="132" name="Google Shape;132;p19"/>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flipH="1">
              <a:off x="2283025" y="2322575"/>
              <a:ext cx="1844400" cy="642600"/>
            </a:xfrm>
            <a:prstGeom prst="rect">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rot="-5400000">
              <a:off x="3501574" y="1934671"/>
              <a:ext cx="643356" cy="1419149"/>
            </a:xfrm>
            <a:prstGeom prst="flowChartOffpageConnector">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300" dirty="0">
                  <a:solidFill>
                    <a:srgbClr val="FFFFFF"/>
                  </a:solidFill>
                  <a:latin typeface="Roboto Medium"/>
                  <a:ea typeface="Roboto Medium"/>
                  <a:cs typeface="Roboto Medium"/>
                  <a:sym typeface="Roboto Medium"/>
                </a:rPr>
                <a:t>Summary </a:t>
              </a:r>
              <a:endParaRPr sz="1300" dirty="0">
                <a:solidFill>
                  <a:srgbClr val="FFFFFF"/>
                </a:solidFill>
                <a:latin typeface="Roboto"/>
                <a:ea typeface="Roboto"/>
                <a:cs typeface="Roboto"/>
                <a:sym typeface="Roboto"/>
              </a:endParaRPr>
            </a:p>
          </p:txBody>
        </p:sp>
        <p:sp>
          <p:nvSpPr>
            <p:cNvPr id="136" name="Google Shape;136;p19"/>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1593000" y="2322575"/>
              <a:ext cx="690000" cy="642600"/>
            </a:xfrm>
            <a:prstGeom prst="rect">
              <a:avLst/>
            </a:prstGeom>
            <a:solidFill>
              <a:srgbClr val="F5333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rgbClr val="FFFFFF"/>
                  </a:solidFill>
                  <a:latin typeface="Roboto Thin"/>
                  <a:ea typeface="Roboto Thin"/>
                  <a:cs typeface="Roboto Thin"/>
                  <a:sym typeface="Roboto Thin"/>
                </a:rPr>
                <a:t>05</a:t>
              </a:r>
              <a:endParaRPr sz="2600" dirty="0">
                <a:solidFill>
                  <a:srgbClr val="FFFFFF"/>
                </a:solidFill>
                <a:latin typeface="Roboto Thin"/>
                <a:ea typeface="Roboto Thin"/>
                <a:cs typeface="Roboto Thin"/>
                <a:sym typeface="Roboto Thin"/>
              </a:endParaRPr>
            </a:p>
          </p:txBody>
        </p:sp>
        <p:sp>
          <p:nvSpPr>
            <p:cNvPr id="138" name="Google Shape;138;p19"/>
            <p:cNvSpPr/>
            <p:nvPr/>
          </p:nvSpPr>
          <p:spPr>
            <a:xfrm>
              <a:off x="4497910" y="2323750"/>
              <a:ext cx="2971200" cy="642300"/>
            </a:xfrm>
            <a:prstGeom prst="rect">
              <a:avLst/>
            </a:prstGeom>
            <a:noFill/>
            <a:ln>
              <a:noFill/>
            </a:ln>
          </p:spPr>
          <p:txBody>
            <a:bodyPr spcFirstLastPara="1" wrap="square" lIns="91425" tIns="91425" rIns="91425" bIns="91425" anchor="ctr" anchorCtr="0">
              <a:noAutofit/>
            </a:bodyPr>
            <a:lstStyle/>
            <a:p>
              <a:pPr marL="457200" lvl="0" indent="-285750" algn="l" rtl="0">
                <a:lnSpc>
                  <a:spcPct val="115000"/>
                </a:lnSpc>
                <a:spcBef>
                  <a:spcPts val="0"/>
                </a:spcBef>
                <a:spcAft>
                  <a:spcPts val="0"/>
                </a:spcAft>
                <a:buClr>
                  <a:srgbClr val="A72A1E"/>
                </a:buClr>
                <a:buSzPts val="900"/>
                <a:buFont typeface="Roboto"/>
                <a:buChar char="●"/>
              </a:pPr>
              <a:r>
                <a:rPr lang="en" sz="900">
                  <a:solidFill>
                    <a:srgbClr val="A72A1E"/>
                  </a:solidFill>
                  <a:latin typeface="Roboto"/>
                  <a:ea typeface="Roboto"/>
                  <a:cs typeface="Roboto"/>
                  <a:sym typeface="Roboto"/>
                </a:rPr>
                <a:t>Summarising the next steps to achieve the best outcomes !</a:t>
              </a:r>
              <a:endParaRPr sz="900">
                <a:solidFill>
                  <a:srgbClr val="A72A1E"/>
                </a:solidFill>
                <a:latin typeface="Roboto"/>
                <a:ea typeface="Roboto"/>
                <a:cs typeface="Roboto"/>
                <a:sym typeface="Robo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a:spLocks noGrp="1"/>
          </p:cNvSpPr>
          <p:nvPr>
            <p:ph type="body" idx="1"/>
          </p:nvPr>
        </p:nvSpPr>
        <p:spPr>
          <a:xfrm>
            <a:off x="5005587" y="687221"/>
            <a:ext cx="3936900" cy="4223400"/>
          </a:xfrm>
          <a:prstGeom prst="rect">
            <a:avLst/>
          </a:prstGeom>
          <a:noFill/>
          <a:ln>
            <a:noFill/>
          </a:ln>
        </p:spPr>
        <p:txBody>
          <a:bodyPr spcFirstLastPara="1" wrap="square" lIns="91425" tIns="45700" rIns="91425" bIns="45700" anchor="t" anchorCtr="0">
            <a:noAutofit/>
          </a:bodyPr>
          <a:lstStyle/>
          <a:p>
            <a:pPr marL="228600" lvl="0" indent="0" algn="l" rtl="0">
              <a:lnSpc>
                <a:spcPct val="100000"/>
              </a:lnSpc>
              <a:spcBef>
                <a:spcPts val="0"/>
              </a:spcBef>
              <a:spcAft>
                <a:spcPts val="0"/>
              </a:spcAft>
              <a:buSzPts val="1800"/>
              <a:buNone/>
            </a:pPr>
            <a:r>
              <a:rPr lang="en" dirty="0"/>
              <a:t>Do’s</a:t>
            </a:r>
            <a:endParaRPr dirty="0"/>
          </a:p>
          <a:p>
            <a:pPr marL="514350" lvl="0" indent="-285750" algn="l" rtl="0">
              <a:lnSpc>
                <a:spcPct val="100000"/>
              </a:lnSpc>
              <a:spcBef>
                <a:spcPts val="0"/>
              </a:spcBef>
              <a:spcAft>
                <a:spcPts val="0"/>
              </a:spcAft>
              <a:buSzPts val="1800"/>
              <a:buFont typeface="Noto Sans Symbols"/>
              <a:buChar char="✔"/>
            </a:pPr>
            <a:r>
              <a:rPr lang="en" sz="1400" dirty="0">
                <a:solidFill>
                  <a:srgbClr val="91A000"/>
                </a:solidFill>
                <a:latin typeface="Proxima Nova"/>
                <a:ea typeface="Proxima Nova"/>
                <a:cs typeface="Proxima Nova"/>
                <a:sym typeface="Proxima Nova"/>
              </a:rPr>
              <a:t>Prepare well before applying to open position with thorough research.</a:t>
            </a:r>
            <a:endParaRPr dirty="0"/>
          </a:p>
          <a:p>
            <a:pPr marL="514350" lvl="0" indent="-285750" algn="l" rtl="0">
              <a:lnSpc>
                <a:spcPct val="100000"/>
              </a:lnSpc>
              <a:spcBef>
                <a:spcPts val="0"/>
              </a:spcBef>
              <a:spcAft>
                <a:spcPts val="0"/>
              </a:spcAft>
              <a:buSzPts val="1800"/>
              <a:buFont typeface="Noto Sans Symbols"/>
              <a:buChar char="✔"/>
            </a:pPr>
            <a:r>
              <a:rPr lang="en" sz="1400" dirty="0">
                <a:solidFill>
                  <a:srgbClr val="91A000"/>
                </a:solidFill>
                <a:latin typeface="Proxima Nova"/>
                <a:ea typeface="Proxima Nova"/>
                <a:cs typeface="Proxima Nova"/>
                <a:sym typeface="Proxima Nova"/>
              </a:rPr>
              <a:t>Stay open to market and keep your job search active.</a:t>
            </a:r>
            <a:endParaRPr dirty="0"/>
          </a:p>
          <a:p>
            <a:pPr marL="514350" lvl="0" indent="-285750" algn="l" rtl="0">
              <a:lnSpc>
                <a:spcPct val="100000"/>
              </a:lnSpc>
              <a:spcBef>
                <a:spcPts val="0"/>
              </a:spcBef>
              <a:spcAft>
                <a:spcPts val="0"/>
              </a:spcAft>
              <a:buSzPts val="1800"/>
              <a:buFont typeface="Noto Sans Symbols"/>
              <a:buChar char="✔"/>
            </a:pPr>
            <a:r>
              <a:rPr lang="en" sz="1400" dirty="0">
                <a:solidFill>
                  <a:srgbClr val="91A000"/>
                </a:solidFill>
                <a:latin typeface="Proxima Nova"/>
                <a:ea typeface="Proxima Nova"/>
                <a:cs typeface="Proxima Nova"/>
                <a:sym typeface="Proxima Nova"/>
              </a:rPr>
              <a:t>Mark your career status for the recruiters and update profile regularly</a:t>
            </a:r>
            <a:endParaRPr dirty="0"/>
          </a:p>
          <a:p>
            <a:pPr marL="514350" lvl="0" indent="-285750" algn="l" rtl="0">
              <a:lnSpc>
                <a:spcPct val="100000"/>
              </a:lnSpc>
              <a:spcBef>
                <a:spcPts val="0"/>
              </a:spcBef>
              <a:spcAft>
                <a:spcPts val="0"/>
              </a:spcAft>
              <a:buSzPts val="1800"/>
              <a:buFont typeface="Noto Sans Symbols"/>
              <a:buChar char="✔"/>
            </a:pPr>
            <a:r>
              <a:rPr lang="en" sz="1400" dirty="0">
                <a:solidFill>
                  <a:srgbClr val="91A000"/>
                </a:solidFill>
                <a:latin typeface="Proxima Nova"/>
                <a:ea typeface="Proxima Nova"/>
                <a:cs typeface="Proxima Nova"/>
                <a:sym typeface="Proxima Nova"/>
              </a:rPr>
              <a:t>Leverage your network and increase the effectiveness of your search hit rate. </a:t>
            </a:r>
            <a:endParaRPr dirty="0"/>
          </a:p>
          <a:p>
            <a:pPr marL="228600" lvl="0" indent="0" algn="l" rtl="0">
              <a:lnSpc>
                <a:spcPct val="100000"/>
              </a:lnSpc>
              <a:spcBef>
                <a:spcPts val="0"/>
              </a:spcBef>
              <a:spcAft>
                <a:spcPts val="0"/>
              </a:spcAft>
              <a:buSzPts val="1800"/>
              <a:buNone/>
            </a:pPr>
            <a:endParaRPr lang="en-IN" smtClean="0"/>
          </a:p>
          <a:p>
            <a:pPr marL="228600" lvl="0" indent="0" algn="l" rtl="0">
              <a:lnSpc>
                <a:spcPct val="100000"/>
              </a:lnSpc>
              <a:spcBef>
                <a:spcPts val="0"/>
              </a:spcBef>
              <a:spcAft>
                <a:spcPts val="0"/>
              </a:spcAft>
              <a:buSzPts val="1800"/>
              <a:buNone/>
            </a:pPr>
            <a:endParaRPr dirty="0"/>
          </a:p>
          <a:p>
            <a:pPr marL="228600" lvl="0" indent="0" algn="l" rtl="0">
              <a:lnSpc>
                <a:spcPct val="100000"/>
              </a:lnSpc>
              <a:spcBef>
                <a:spcPts val="0"/>
              </a:spcBef>
              <a:spcAft>
                <a:spcPts val="0"/>
              </a:spcAft>
              <a:buSzPts val="1800"/>
              <a:buNone/>
            </a:pPr>
            <a:r>
              <a:rPr lang="en" dirty="0"/>
              <a:t>Don’t’s</a:t>
            </a:r>
            <a:endParaRPr dirty="0"/>
          </a:p>
          <a:p>
            <a:pPr marL="514350" lvl="0" indent="-285750" algn="l" rtl="0">
              <a:lnSpc>
                <a:spcPct val="100000"/>
              </a:lnSpc>
              <a:spcBef>
                <a:spcPts val="0"/>
              </a:spcBef>
              <a:spcAft>
                <a:spcPts val="0"/>
              </a:spcAft>
              <a:buSzPts val="1848"/>
              <a:buChar char="✔"/>
            </a:pPr>
            <a:r>
              <a:rPr lang="en" sz="1400" dirty="0">
                <a:solidFill>
                  <a:srgbClr val="C00000"/>
                </a:solidFill>
                <a:latin typeface="Proxima Nova"/>
                <a:ea typeface="Proxima Nova"/>
                <a:cs typeface="Proxima Nova"/>
                <a:sym typeface="Proxima Nova"/>
              </a:rPr>
              <a:t>Apply with zero knowledge about company’s work and JD.</a:t>
            </a:r>
            <a:endParaRPr dirty="0"/>
          </a:p>
          <a:p>
            <a:pPr marL="514350" lvl="0" indent="-285750" algn="l" rtl="0">
              <a:lnSpc>
                <a:spcPct val="100000"/>
              </a:lnSpc>
              <a:spcBef>
                <a:spcPts val="0"/>
              </a:spcBef>
              <a:spcAft>
                <a:spcPts val="0"/>
              </a:spcAft>
              <a:buSzPts val="1848"/>
              <a:buChar char="✔"/>
            </a:pPr>
            <a:r>
              <a:rPr lang="en" sz="1400" dirty="0">
                <a:solidFill>
                  <a:srgbClr val="C00000"/>
                </a:solidFill>
                <a:latin typeface="Proxima Nova"/>
                <a:ea typeface="Proxima Nova"/>
                <a:cs typeface="Proxima Nova"/>
                <a:sym typeface="Proxima Nova"/>
              </a:rPr>
              <a:t>Send your profile to your network in bulk without customizing.</a:t>
            </a:r>
            <a:endParaRPr dirty="0"/>
          </a:p>
          <a:p>
            <a:pPr marL="514350" lvl="0" indent="-171450" algn="l" rtl="0">
              <a:lnSpc>
                <a:spcPct val="90000"/>
              </a:lnSpc>
              <a:spcBef>
                <a:spcPts val="750"/>
              </a:spcBef>
              <a:spcAft>
                <a:spcPts val="0"/>
              </a:spcAft>
              <a:buSzPts val="1800"/>
              <a:buFont typeface="Arial"/>
              <a:buNone/>
            </a:pPr>
            <a:endParaRPr dirty="0"/>
          </a:p>
        </p:txBody>
      </p:sp>
      <p:sp>
        <p:nvSpPr>
          <p:cNvPr id="144" name="Google Shape;144;p20"/>
          <p:cNvSpPr txBox="1">
            <a:spLocks noGrp="1"/>
          </p:cNvSpPr>
          <p:nvPr>
            <p:ph type="title"/>
          </p:nvPr>
        </p:nvSpPr>
        <p:spPr>
          <a:xfrm>
            <a:off x="316678" y="121966"/>
            <a:ext cx="65829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a:t>Job Search Strategy | Dos And Don’ts</a:t>
            </a:r>
            <a:endParaRPr/>
          </a:p>
        </p:txBody>
      </p:sp>
      <p:sp>
        <p:nvSpPr>
          <p:cNvPr id="145" name="Google Shape;145;p20"/>
          <p:cNvSpPr/>
          <p:nvPr/>
        </p:nvSpPr>
        <p:spPr>
          <a:xfrm>
            <a:off x="589797" y="2074888"/>
            <a:ext cx="1852212" cy="687170"/>
          </a:xfrm>
          <a:custGeom>
            <a:avLst/>
            <a:gdLst/>
            <a:ahLst/>
            <a:cxnLst/>
            <a:rect l="l" t="t" r="r" b="b"/>
            <a:pathLst>
              <a:path w="1852212" h="687170" extrusionOk="0">
                <a:moveTo>
                  <a:pt x="0" y="0"/>
                </a:moveTo>
                <a:lnTo>
                  <a:pt x="1852212" y="0"/>
                </a:lnTo>
                <a:lnTo>
                  <a:pt x="1852212" y="687170"/>
                </a:lnTo>
                <a:lnTo>
                  <a:pt x="0" y="687170"/>
                </a:lnTo>
                <a:lnTo>
                  <a:pt x="0" y="0"/>
                </a:lnTo>
                <a:close/>
              </a:path>
            </a:pathLst>
          </a:custGeom>
          <a:noFill/>
          <a:ln>
            <a:noFill/>
          </a:ln>
        </p:spPr>
        <p:txBody>
          <a:bodyPr spcFirstLastPara="1" wrap="square" lIns="99550" tIns="99550" rIns="99550" bIns="0"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dk1"/>
                </a:solidFill>
                <a:latin typeface="Proxima Nova"/>
                <a:ea typeface="Proxima Nova"/>
                <a:cs typeface="Proxima Nova"/>
                <a:sym typeface="Proxima Nova"/>
              </a:rPr>
              <a:t>Apply for Open position on various portals</a:t>
            </a:r>
            <a:endParaRPr/>
          </a:p>
        </p:txBody>
      </p:sp>
      <p:sp>
        <p:nvSpPr>
          <p:cNvPr id="146" name="Google Shape;146;p20"/>
          <p:cNvSpPr/>
          <p:nvPr/>
        </p:nvSpPr>
        <p:spPr>
          <a:xfrm>
            <a:off x="2627309" y="2088846"/>
            <a:ext cx="1852212" cy="687170"/>
          </a:xfrm>
          <a:custGeom>
            <a:avLst/>
            <a:gdLst/>
            <a:ahLst/>
            <a:cxnLst/>
            <a:rect l="l" t="t" r="r" b="b"/>
            <a:pathLst>
              <a:path w="1852212" h="687170" extrusionOk="0">
                <a:moveTo>
                  <a:pt x="0" y="0"/>
                </a:moveTo>
                <a:lnTo>
                  <a:pt x="1852212" y="0"/>
                </a:lnTo>
                <a:lnTo>
                  <a:pt x="1852212" y="687170"/>
                </a:lnTo>
                <a:lnTo>
                  <a:pt x="0" y="687170"/>
                </a:lnTo>
                <a:lnTo>
                  <a:pt x="0" y="0"/>
                </a:lnTo>
                <a:close/>
              </a:path>
            </a:pathLst>
          </a:custGeom>
          <a:noFill/>
          <a:ln>
            <a:noFill/>
          </a:ln>
        </p:spPr>
        <p:txBody>
          <a:bodyPr spcFirstLastPara="1" wrap="square" lIns="99550" tIns="99550" rIns="99550" bIns="0"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dk1"/>
                </a:solidFill>
                <a:latin typeface="Proxima Nova"/>
                <a:ea typeface="Proxima Nova"/>
                <a:cs typeface="Proxima Nova"/>
                <a:sym typeface="Proxima Nova"/>
              </a:rPr>
              <a:t>Mark Your career status on LinkedIn</a:t>
            </a:r>
            <a:endParaRPr/>
          </a:p>
        </p:txBody>
      </p:sp>
      <p:sp>
        <p:nvSpPr>
          <p:cNvPr id="147" name="Google Shape;147;p20" descr="Business man smiling"/>
          <p:cNvSpPr/>
          <p:nvPr/>
        </p:nvSpPr>
        <p:spPr>
          <a:xfrm>
            <a:off x="504414" y="2947281"/>
            <a:ext cx="1852200" cy="1271700"/>
          </a:xfrm>
          <a:prstGeom prst="roundRect">
            <a:avLst>
              <a:gd name="adj" fmla="val 16667"/>
            </a:avLst>
          </a:prstGeom>
          <a:blipFill rotWithShape="1">
            <a:blip r:embed="rId3">
              <a:alphaModFix/>
            </a:blip>
            <a:stretch>
              <a:fillRect t="2649" b="-197695"/>
            </a:stretch>
          </a:blipFill>
          <a:ln w="38100" cap="flat" cmpd="sng">
            <a:solidFill>
              <a:schemeClr val="lt1"/>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8" name="Google Shape;148;p20"/>
          <p:cNvSpPr/>
          <p:nvPr/>
        </p:nvSpPr>
        <p:spPr>
          <a:xfrm>
            <a:off x="589797" y="4223455"/>
            <a:ext cx="1852212" cy="687170"/>
          </a:xfrm>
          <a:custGeom>
            <a:avLst/>
            <a:gdLst/>
            <a:ahLst/>
            <a:cxnLst/>
            <a:rect l="l" t="t" r="r" b="b"/>
            <a:pathLst>
              <a:path w="1852212" h="687170" extrusionOk="0">
                <a:moveTo>
                  <a:pt x="0" y="0"/>
                </a:moveTo>
                <a:lnTo>
                  <a:pt x="1852212" y="0"/>
                </a:lnTo>
                <a:lnTo>
                  <a:pt x="1852212" y="687170"/>
                </a:lnTo>
                <a:lnTo>
                  <a:pt x="0" y="687170"/>
                </a:lnTo>
                <a:lnTo>
                  <a:pt x="0" y="0"/>
                </a:lnTo>
                <a:close/>
              </a:path>
            </a:pathLst>
          </a:custGeom>
          <a:noFill/>
          <a:ln>
            <a:noFill/>
          </a:ln>
        </p:spPr>
        <p:txBody>
          <a:bodyPr spcFirstLastPara="1" wrap="square" lIns="99550" tIns="99550" rIns="99550" bIns="0"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dk1"/>
                </a:solidFill>
                <a:latin typeface="Proxima Nova"/>
                <a:ea typeface="Proxima Nova"/>
                <a:cs typeface="Proxima Nova"/>
                <a:sym typeface="Proxima Nova"/>
              </a:rPr>
              <a:t>Follow Industry Leaders to know if they are ‘hiring’ </a:t>
            </a:r>
            <a:endParaRPr/>
          </a:p>
        </p:txBody>
      </p:sp>
      <p:sp>
        <p:nvSpPr>
          <p:cNvPr id="149" name="Google Shape;149;p20" descr="Connecting lines and dots illustration"/>
          <p:cNvSpPr/>
          <p:nvPr/>
        </p:nvSpPr>
        <p:spPr>
          <a:xfrm>
            <a:off x="2627309" y="2947281"/>
            <a:ext cx="1852200" cy="1276200"/>
          </a:xfrm>
          <a:prstGeom prst="roundRect">
            <a:avLst>
              <a:gd name="adj" fmla="val 16667"/>
            </a:avLst>
          </a:prstGeom>
          <a:blipFill rotWithShape="1">
            <a:blip r:embed="rId4">
              <a:alphaModFix/>
            </a:blip>
            <a:stretch>
              <a:fillRect l="-6999" r="-6999"/>
            </a:stretch>
          </a:blipFill>
          <a:ln w="38100" cap="flat" cmpd="sng">
            <a:solidFill>
              <a:schemeClr val="lt1"/>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0"/>
          <p:cNvSpPr/>
          <p:nvPr/>
        </p:nvSpPr>
        <p:spPr>
          <a:xfrm>
            <a:off x="2627309" y="4223455"/>
            <a:ext cx="1852212" cy="687170"/>
          </a:xfrm>
          <a:custGeom>
            <a:avLst/>
            <a:gdLst/>
            <a:ahLst/>
            <a:cxnLst/>
            <a:rect l="l" t="t" r="r" b="b"/>
            <a:pathLst>
              <a:path w="1852212" h="687170" extrusionOk="0">
                <a:moveTo>
                  <a:pt x="0" y="0"/>
                </a:moveTo>
                <a:lnTo>
                  <a:pt x="1852212" y="0"/>
                </a:lnTo>
                <a:lnTo>
                  <a:pt x="1852212" y="687170"/>
                </a:lnTo>
                <a:lnTo>
                  <a:pt x="0" y="687170"/>
                </a:lnTo>
                <a:lnTo>
                  <a:pt x="0" y="0"/>
                </a:lnTo>
                <a:close/>
              </a:path>
            </a:pathLst>
          </a:custGeom>
          <a:noFill/>
          <a:ln>
            <a:noFill/>
          </a:ln>
        </p:spPr>
        <p:txBody>
          <a:bodyPr spcFirstLastPara="1" wrap="square" lIns="99550" tIns="99550" rIns="99550" bIns="0"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dk1"/>
                </a:solidFill>
                <a:latin typeface="Proxima Nova"/>
                <a:ea typeface="Proxima Nova"/>
                <a:cs typeface="Proxima Nova"/>
                <a:sym typeface="Proxima Nova"/>
              </a:rPr>
              <a:t>Enhance your network for Referral </a:t>
            </a:r>
            <a:endParaRPr/>
          </a:p>
        </p:txBody>
      </p:sp>
      <p:grpSp>
        <p:nvGrpSpPr>
          <p:cNvPr id="151" name="Google Shape;151;p20"/>
          <p:cNvGrpSpPr/>
          <p:nvPr/>
        </p:nvGrpSpPr>
        <p:grpSpPr>
          <a:xfrm>
            <a:off x="2627309" y="798714"/>
            <a:ext cx="1852211" cy="1337343"/>
            <a:chOff x="2627309" y="798714"/>
            <a:chExt cx="1852211" cy="1337343"/>
          </a:xfrm>
        </p:grpSpPr>
        <p:sp>
          <p:nvSpPr>
            <p:cNvPr id="152" name="Google Shape;152;p20"/>
            <p:cNvSpPr/>
            <p:nvPr/>
          </p:nvSpPr>
          <p:spPr>
            <a:xfrm>
              <a:off x="2627309" y="798714"/>
              <a:ext cx="1852200" cy="1276200"/>
            </a:xfrm>
            <a:prstGeom prst="roundRect">
              <a:avLst>
                <a:gd name="adj" fmla="val 16667"/>
              </a:avLst>
            </a:prstGeom>
            <a:solidFill>
              <a:srgbClr val="61C085"/>
            </a:solidFill>
            <a:ln w="38100" cap="flat" cmpd="sng">
              <a:solidFill>
                <a:schemeClr val="lt1"/>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3" name="Google Shape;153;p20"/>
            <p:cNvPicPr preferRelativeResize="0"/>
            <p:nvPr/>
          </p:nvPicPr>
          <p:blipFill rotWithShape="1">
            <a:blip r:embed="rId5">
              <a:alphaModFix/>
            </a:blip>
            <a:srcRect b="56743"/>
            <a:stretch/>
          </p:blipFill>
          <p:spPr>
            <a:xfrm>
              <a:off x="2627309" y="839085"/>
              <a:ext cx="1852211" cy="1296972"/>
            </a:xfrm>
            <a:prstGeom prst="rect">
              <a:avLst/>
            </a:prstGeom>
            <a:noFill/>
            <a:ln>
              <a:noFill/>
            </a:ln>
          </p:spPr>
        </p:pic>
      </p:grpSp>
      <p:grpSp>
        <p:nvGrpSpPr>
          <p:cNvPr id="154" name="Google Shape;154;p20"/>
          <p:cNvGrpSpPr/>
          <p:nvPr/>
        </p:nvGrpSpPr>
        <p:grpSpPr>
          <a:xfrm>
            <a:off x="589797" y="798714"/>
            <a:ext cx="1852212" cy="1280750"/>
            <a:chOff x="589797" y="798714"/>
            <a:chExt cx="1852212" cy="1280750"/>
          </a:xfrm>
        </p:grpSpPr>
        <p:sp>
          <p:nvSpPr>
            <p:cNvPr id="155" name="Google Shape;155;p20" descr="Blog"/>
            <p:cNvSpPr/>
            <p:nvPr/>
          </p:nvSpPr>
          <p:spPr>
            <a:xfrm>
              <a:off x="589797" y="798714"/>
              <a:ext cx="1852200" cy="1276200"/>
            </a:xfrm>
            <a:prstGeom prst="roundRect">
              <a:avLst>
                <a:gd name="adj" fmla="val 16667"/>
              </a:avLst>
            </a:prstGeom>
            <a:blipFill rotWithShape="1">
              <a:blip r:embed="rId6">
                <a:alphaModFix/>
              </a:blip>
              <a:stretch>
                <a:fillRect t="-22999" b="-22999"/>
              </a:stretch>
            </a:blipFill>
            <a:ln w="38100" cap="flat" cmpd="sng">
              <a:solidFill>
                <a:schemeClr val="lt1"/>
              </a:solidFill>
              <a:prstDash val="solid"/>
              <a:round/>
              <a:headEnd type="none" w="sm" len="sm"/>
              <a:tailEnd type="none" w="sm" len="sm"/>
            </a:ln>
            <a:effectLst>
              <a:outerShdw blurRad="40000" dist="20000" dir="5400000" rotWithShape="0">
                <a:srgbClr val="000000">
                  <a:alpha val="37650"/>
                </a:srgbClr>
              </a:outerShdw>
            </a:effectLst>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56" name="Google Shape;156;p20"/>
            <p:cNvPicPr preferRelativeResize="0"/>
            <p:nvPr/>
          </p:nvPicPr>
          <p:blipFill rotWithShape="1">
            <a:blip r:embed="rId7">
              <a:alphaModFix/>
            </a:blip>
            <a:srcRect/>
            <a:stretch/>
          </p:blipFill>
          <p:spPr>
            <a:xfrm>
              <a:off x="681644" y="872789"/>
              <a:ext cx="1760365" cy="1206675"/>
            </a:xfrm>
            <a:prstGeom prst="rect">
              <a:avLst/>
            </a:prstGeom>
            <a:noFill/>
            <a:ln>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gtEl>
                                        <p:attrNameLst>
                                          <p:attrName>style.visibility</p:attrName>
                                        </p:attrNameLst>
                                      </p:cBhvr>
                                      <p:to>
                                        <p:strVal val="visible"/>
                                      </p:to>
                                    </p:set>
                                    <p:animEffect transition="in" filter="fade">
                                      <p:cBhvr>
                                        <p:cTn id="7" dur="500"/>
                                        <p:tgtEl>
                                          <p:spTgt spid="154"/>
                                        </p:tgtEl>
                                      </p:cBhvr>
                                    </p:animEffect>
                                  </p:childTnLst>
                                </p:cTn>
                              </p:par>
                              <p:par>
                                <p:cTn id="8" presetID="10" presetClass="entr" presetSubtype="0" fill="hold" nodeType="withEffect">
                                  <p:stCondLst>
                                    <p:cond delay="0"/>
                                  </p:stCondLst>
                                  <p:childTnLst>
                                    <p:set>
                                      <p:cBhvr>
                                        <p:cTn id="9" dur="1" fill="hold">
                                          <p:stCondLst>
                                            <p:cond delay="0"/>
                                          </p:stCondLst>
                                        </p:cTn>
                                        <p:tgtEl>
                                          <p:spTgt spid="145"/>
                                        </p:tgtEl>
                                        <p:attrNameLst>
                                          <p:attrName>style.visibility</p:attrName>
                                        </p:attrNameLst>
                                      </p:cBhvr>
                                      <p:to>
                                        <p:strVal val="visible"/>
                                      </p:to>
                                    </p:set>
                                    <p:animEffect transition="in" filter="fade">
                                      <p:cBhvr>
                                        <p:cTn id="10" dur="500"/>
                                        <p:tgtEl>
                                          <p:spTgt spid="14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46"/>
                                        </p:tgtEl>
                                        <p:attrNameLst>
                                          <p:attrName>style.visibility</p:attrName>
                                        </p:attrNameLst>
                                      </p:cBhvr>
                                      <p:to>
                                        <p:strVal val="visible"/>
                                      </p:to>
                                    </p:set>
                                    <p:animEffect transition="in" filter="fade">
                                      <p:cBhvr>
                                        <p:cTn id="15" dur="500"/>
                                        <p:tgtEl>
                                          <p:spTgt spid="146"/>
                                        </p:tgtEl>
                                      </p:cBhvr>
                                    </p:animEffect>
                                  </p:childTnLst>
                                </p:cTn>
                              </p:par>
                              <p:par>
                                <p:cTn id="16" presetID="10" presetClass="entr" presetSubtype="0" fill="hold" nodeType="withEffect">
                                  <p:stCondLst>
                                    <p:cond delay="0"/>
                                  </p:stCondLst>
                                  <p:childTnLst>
                                    <p:set>
                                      <p:cBhvr>
                                        <p:cTn id="17" dur="1" fill="hold">
                                          <p:stCondLst>
                                            <p:cond delay="0"/>
                                          </p:stCondLst>
                                        </p:cTn>
                                        <p:tgtEl>
                                          <p:spTgt spid="151"/>
                                        </p:tgtEl>
                                        <p:attrNameLst>
                                          <p:attrName>style.visibility</p:attrName>
                                        </p:attrNameLst>
                                      </p:cBhvr>
                                      <p:to>
                                        <p:strVal val="visible"/>
                                      </p:to>
                                    </p:set>
                                    <p:animEffect transition="in" filter="fade">
                                      <p:cBhvr>
                                        <p:cTn id="18" dur="500"/>
                                        <p:tgtEl>
                                          <p:spTgt spid="15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48"/>
                                        </p:tgtEl>
                                        <p:attrNameLst>
                                          <p:attrName>style.visibility</p:attrName>
                                        </p:attrNameLst>
                                      </p:cBhvr>
                                      <p:to>
                                        <p:strVal val="visible"/>
                                      </p:to>
                                    </p:set>
                                    <p:animEffect transition="in" filter="fade">
                                      <p:cBhvr>
                                        <p:cTn id="23" dur="500"/>
                                        <p:tgtEl>
                                          <p:spTgt spid="148"/>
                                        </p:tgtEl>
                                      </p:cBhvr>
                                    </p:animEffect>
                                  </p:childTnLst>
                                </p:cTn>
                              </p:par>
                              <p:par>
                                <p:cTn id="24" presetID="10" presetClass="entr" presetSubtype="0" fill="hold" nodeType="withEffect">
                                  <p:stCondLst>
                                    <p:cond delay="0"/>
                                  </p:stCondLst>
                                  <p:childTnLst>
                                    <p:set>
                                      <p:cBhvr>
                                        <p:cTn id="25" dur="1" fill="hold">
                                          <p:stCondLst>
                                            <p:cond delay="0"/>
                                          </p:stCondLst>
                                        </p:cTn>
                                        <p:tgtEl>
                                          <p:spTgt spid="147"/>
                                        </p:tgtEl>
                                        <p:attrNameLst>
                                          <p:attrName>style.visibility</p:attrName>
                                        </p:attrNameLst>
                                      </p:cBhvr>
                                      <p:to>
                                        <p:strVal val="visible"/>
                                      </p:to>
                                    </p:set>
                                    <p:animEffect transition="in" filter="fade">
                                      <p:cBhvr>
                                        <p:cTn id="26" dur="500"/>
                                        <p:tgtEl>
                                          <p:spTgt spid="14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9"/>
                                        </p:tgtEl>
                                        <p:attrNameLst>
                                          <p:attrName>style.visibility</p:attrName>
                                        </p:attrNameLst>
                                      </p:cBhvr>
                                      <p:to>
                                        <p:strVal val="visible"/>
                                      </p:to>
                                    </p:set>
                                    <p:animEffect transition="in" filter="fade">
                                      <p:cBhvr>
                                        <p:cTn id="31" dur="500"/>
                                        <p:tgtEl>
                                          <p:spTgt spid="149"/>
                                        </p:tgtEl>
                                      </p:cBhvr>
                                    </p:animEffect>
                                  </p:childTnLst>
                                </p:cTn>
                              </p:par>
                              <p:par>
                                <p:cTn id="32" presetID="10" presetClass="entr" presetSubtype="0" fill="hold" nodeType="withEffect">
                                  <p:stCondLst>
                                    <p:cond delay="0"/>
                                  </p:stCondLst>
                                  <p:childTnLst>
                                    <p:set>
                                      <p:cBhvr>
                                        <p:cTn id="33" dur="1" fill="hold">
                                          <p:stCondLst>
                                            <p:cond delay="0"/>
                                          </p:stCondLst>
                                        </p:cTn>
                                        <p:tgtEl>
                                          <p:spTgt spid="150"/>
                                        </p:tgtEl>
                                        <p:attrNameLst>
                                          <p:attrName>style.visibility</p:attrName>
                                        </p:attrNameLst>
                                      </p:cBhvr>
                                      <p:to>
                                        <p:strVal val="visible"/>
                                      </p:to>
                                    </p:set>
                                    <p:animEffect transition="in" filter="fade">
                                      <p:cBhvr>
                                        <p:cTn id="34" dur="500"/>
                                        <p:tgtEl>
                                          <p:spTgt spid="150"/>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3">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3">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43">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43">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43">
                                            <p:txEl>
                                              <p:pRg st="4" end="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43">
                                            <p:txEl>
                                              <p:pRg st="7" end="7"/>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43">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4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316673" y="121975"/>
            <a:ext cx="6036000" cy="3825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lt1"/>
              </a:buClr>
              <a:buSzPts val="2400"/>
              <a:buFont typeface="Proxima Nova"/>
              <a:buNone/>
            </a:pPr>
            <a:r>
              <a:rPr lang="en"/>
              <a:t>Job Search Strategy | Tip And Tricks</a:t>
            </a:r>
            <a:endParaRPr/>
          </a:p>
        </p:txBody>
      </p:sp>
      <p:sp>
        <p:nvSpPr>
          <p:cNvPr id="162" name="Google Shape;162;p21"/>
          <p:cNvSpPr txBox="1">
            <a:spLocks noGrp="1"/>
          </p:cNvSpPr>
          <p:nvPr>
            <p:ph type="body" idx="1"/>
          </p:nvPr>
        </p:nvSpPr>
        <p:spPr>
          <a:xfrm>
            <a:off x="517550" y="897625"/>
            <a:ext cx="8131500" cy="3970200"/>
          </a:xfrm>
          <a:prstGeom prst="rect">
            <a:avLst/>
          </a:prstGeom>
        </p:spPr>
        <p:txBody>
          <a:bodyPr spcFirstLastPara="1" wrap="square" lIns="91425" tIns="45700" rIns="91425" bIns="45700" anchor="t" anchorCtr="0">
            <a:noAutofit/>
          </a:bodyPr>
          <a:lstStyle/>
          <a:p>
            <a:pPr marL="457200" lvl="0" indent="-342900" algn="l" rtl="0">
              <a:lnSpc>
                <a:spcPct val="100000"/>
              </a:lnSpc>
              <a:spcBef>
                <a:spcPts val="0"/>
              </a:spcBef>
              <a:spcAft>
                <a:spcPts val="0"/>
              </a:spcAft>
              <a:buSzPts val="1800"/>
              <a:buChar char="●"/>
            </a:pPr>
            <a:r>
              <a:rPr lang="en" dirty="0"/>
              <a:t>Build your network of prospective recruiting agents to connect and explore relevant opportunities in the marketspace.</a:t>
            </a:r>
            <a:endParaRPr dirty="0"/>
          </a:p>
          <a:p>
            <a:pPr marL="0" lvl="0" indent="0" algn="l" rtl="0">
              <a:lnSpc>
                <a:spcPct val="100000"/>
              </a:lnSpc>
              <a:spcBef>
                <a:spcPts val="0"/>
              </a:spcBef>
              <a:spcAft>
                <a:spcPts val="0"/>
              </a:spcAft>
              <a:buNone/>
            </a:pPr>
            <a:endParaRPr dirty="0"/>
          </a:p>
          <a:p>
            <a:pPr marL="457200" lvl="0" indent="-342900" algn="l" rtl="0">
              <a:lnSpc>
                <a:spcPct val="80000"/>
              </a:lnSpc>
              <a:spcBef>
                <a:spcPts val="0"/>
              </a:spcBef>
              <a:spcAft>
                <a:spcPts val="0"/>
              </a:spcAft>
              <a:buSzPts val="1800"/>
              <a:buChar char="●"/>
            </a:pPr>
            <a:r>
              <a:rPr lang="en" b="1" dirty="0">
                <a:solidFill>
                  <a:schemeClr val="accent2"/>
                </a:solidFill>
              </a:rPr>
              <a:t>Don’t randomly add people </a:t>
            </a:r>
            <a:r>
              <a:rPr lang="en" dirty="0"/>
              <a:t>in your network. Read through their profile, observe their journey, have clear reason why you are sending ‘connection request’ to them.</a:t>
            </a:r>
            <a:endParaRPr dirty="0"/>
          </a:p>
          <a:p>
            <a:pPr marL="13716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Personalized Message: </a:t>
            </a:r>
            <a:endParaRPr dirty="0"/>
          </a:p>
          <a:p>
            <a:pPr marL="457200" lvl="0" indent="0" algn="l" rtl="0">
              <a:lnSpc>
                <a:spcPct val="100000"/>
              </a:lnSpc>
              <a:spcBef>
                <a:spcPts val="0"/>
              </a:spcBef>
              <a:spcAft>
                <a:spcPts val="0"/>
              </a:spcAft>
              <a:buNone/>
            </a:pPr>
            <a:r>
              <a:rPr lang="en" sz="1300" i="1" dirty="0"/>
              <a:t>“Hello Mr/Ms. …, </a:t>
            </a:r>
            <a:endParaRPr sz="1300" i="1" dirty="0"/>
          </a:p>
          <a:p>
            <a:pPr marL="457200" lvl="0" indent="0" algn="l" rtl="0">
              <a:lnSpc>
                <a:spcPct val="100000"/>
              </a:lnSpc>
              <a:spcBef>
                <a:spcPts val="0"/>
              </a:spcBef>
              <a:spcAft>
                <a:spcPts val="0"/>
              </a:spcAft>
              <a:buNone/>
            </a:pPr>
            <a:r>
              <a:rPr lang="en" sz="1300" i="1" dirty="0"/>
              <a:t>	I want to build my professional network and connect with the leaders in the Data Science area. I would like to introduce myself as [Brief introduction]. I have gone through your profile [Highlight a few points] and am really keen to join your network.</a:t>
            </a:r>
            <a:endParaRPr sz="1300" i="1" dirty="0"/>
          </a:p>
          <a:p>
            <a:pPr marL="457200" lvl="0" indent="0" algn="l" rtl="0">
              <a:lnSpc>
                <a:spcPct val="100000"/>
              </a:lnSpc>
              <a:spcBef>
                <a:spcPts val="0"/>
              </a:spcBef>
              <a:spcAft>
                <a:spcPts val="0"/>
              </a:spcAft>
              <a:buNone/>
            </a:pPr>
            <a:r>
              <a:rPr lang="en" sz="1300" i="1" dirty="0"/>
              <a:t>Looking forward to connecting with you. Thanks a lot!”</a:t>
            </a:r>
            <a:endParaRPr sz="1300" i="1" dirty="0"/>
          </a:p>
          <a:p>
            <a:pPr marL="13716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Run through the interviews to boost your learning and confidence, build network with top leaders, and learn about the compensation benchmark in the market. You can also pick certain question banks to work on skills.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cxnSp>
        <p:nvCxnSpPr>
          <p:cNvPr id="167" name="Google Shape;167;p22"/>
          <p:cNvCxnSpPr>
            <a:stCxn id="168" idx="4"/>
          </p:cNvCxnSpPr>
          <p:nvPr/>
        </p:nvCxnSpPr>
        <p:spPr>
          <a:xfrm rot="10800000" flipH="1">
            <a:off x="2854830" y="1745842"/>
            <a:ext cx="3921300" cy="155700"/>
          </a:xfrm>
          <a:prstGeom prst="bentConnector3">
            <a:avLst>
              <a:gd name="adj1" fmla="val 8238"/>
            </a:avLst>
          </a:prstGeom>
          <a:noFill/>
          <a:ln w="28575" cap="flat" cmpd="sng">
            <a:solidFill>
              <a:srgbClr val="C00000"/>
            </a:solidFill>
            <a:prstDash val="dot"/>
            <a:round/>
            <a:headEnd type="none" w="sm" len="sm"/>
            <a:tailEnd type="triangle" w="med" len="med"/>
          </a:ln>
        </p:spPr>
      </p:cxnSp>
      <p:sp>
        <p:nvSpPr>
          <p:cNvPr id="169" name="Google Shape;169;p22"/>
          <p:cNvSpPr txBox="1">
            <a:spLocks noGrp="1"/>
          </p:cNvSpPr>
          <p:nvPr>
            <p:ph type="title"/>
          </p:nvPr>
        </p:nvSpPr>
        <p:spPr>
          <a:xfrm>
            <a:off x="316679" y="121966"/>
            <a:ext cx="69153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a:t>Personalized Discussion | Project Portfolio</a:t>
            </a:r>
            <a:br>
              <a:rPr lang="en"/>
            </a:br>
            <a:r>
              <a:rPr lang="en" sz="2000"/>
              <a:t>Finalize Problem statement &amp; Discuss Next steps</a:t>
            </a:r>
            <a:endParaRPr/>
          </a:p>
        </p:txBody>
      </p:sp>
      <p:sp>
        <p:nvSpPr>
          <p:cNvPr id="170" name="Google Shape;170;p22"/>
          <p:cNvSpPr txBox="1"/>
          <p:nvPr/>
        </p:nvSpPr>
        <p:spPr>
          <a:xfrm>
            <a:off x="230597" y="4227866"/>
            <a:ext cx="7172700" cy="738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 sz="1400" b="0" i="0" u="none" strike="noStrike" cap="none">
                <a:solidFill>
                  <a:srgbClr val="000000"/>
                </a:solidFill>
                <a:latin typeface="Proxima Nova"/>
                <a:ea typeface="Proxima Nova"/>
                <a:cs typeface="Proxima Nova"/>
                <a:sym typeface="Proxima Nova"/>
              </a:rPr>
              <a:t>Things to remember: </a:t>
            </a:r>
            <a:endParaRPr/>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Proxima Nova"/>
                <a:ea typeface="Proxima Nova"/>
                <a:cs typeface="Proxima Nova"/>
                <a:sym typeface="Proxima Nova"/>
              </a:rPr>
              <a:t>POC must be chosen in line with Career outcomes &amp; Track.</a:t>
            </a:r>
            <a:endParaRPr/>
          </a:p>
          <a:p>
            <a:pPr marL="285750" marR="0" lvl="0" indent="-285750" algn="l" rtl="0">
              <a:lnSpc>
                <a:spcPct val="100000"/>
              </a:lnSpc>
              <a:spcBef>
                <a:spcPts val="0"/>
              </a:spcBef>
              <a:spcAft>
                <a:spcPts val="0"/>
              </a:spcAft>
              <a:buClr>
                <a:srgbClr val="000000"/>
              </a:buClr>
              <a:buSzPts val="1400"/>
              <a:buFont typeface="Arial"/>
              <a:buChar char="•"/>
            </a:pPr>
            <a:r>
              <a:rPr lang="en" sz="1400" b="0" i="0" u="none" strike="noStrike" cap="none">
                <a:solidFill>
                  <a:srgbClr val="000000"/>
                </a:solidFill>
                <a:latin typeface="Proxima Nova"/>
                <a:ea typeface="Proxima Nova"/>
                <a:cs typeface="Proxima Nova"/>
                <a:sym typeface="Proxima Nova"/>
              </a:rPr>
              <a:t>POCs enable you to showcase the skills and build confidence in your credentials. </a:t>
            </a:r>
            <a:endParaRPr sz="1400" b="0" i="0" u="none" strike="noStrike" cap="none">
              <a:solidFill>
                <a:srgbClr val="000000"/>
              </a:solidFill>
              <a:latin typeface="Proxima Nova"/>
              <a:ea typeface="Proxima Nova"/>
              <a:cs typeface="Proxima Nova"/>
              <a:sym typeface="Proxima Nova"/>
            </a:endParaRPr>
          </a:p>
        </p:txBody>
      </p:sp>
      <p:sp>
        <p:nvSpPr>
          <p:cNvPr id="171" name="Google Shape;171;p22"/>
          <p:cNvSpPr/>
          <p:nvPr/>
        </p:nvSpPr>
        <p:spPr>
          <a:xfrm>
            <a:off x="3518080" y="680373"/>
            <a:ext cx="2609423" cy="1275481"/>
          </a:xfrm>
          <a:custGeom>
            <a:avLst/>
            <a:gdLst/>
            <a:ahLst/>
            <a:cxnLst/>
            <a:rect l="l" t="t" r="r" b="b"/>
            <a:pathLst>
              <a:path w="2125803" h="1275481" extrusionOk="0">
                <a:moveTo>
                  <a:pt x="0" y="127548"/>
                </a:moveTo>
                <a:cubicBezTo>
                  <a:pt x="0" y="57105"/>
                  <a:pt x="57105" y="0"/>
                  <a:pt x="127548" y="0"/>
                </a:cubicBezTo>
                <a:lnTo>
                  <a:pt x="1998255" y="0"/>
                </a:lnTo>
                <a:cubicBezTo>
                  <a:pt x="2068698" y="0"/>
                  <a:pt x="2125803" y="57105"/>
                  <a:pt x="2125803" y="127548"/>
                </a:cubicBezTo>
                <a:lnTo>
                  <a:pt x="2125803" y="1147933"/>
                </a:lnTo>
                <a:cubicBezTo>
                  <a:pt x="2125803" y="1218376"/>
                  <a:pt x="2068698" y="1275481"/>
                  <a:pt x="1998255" y="1275481"/>
                </a:cubicBezTo>
                <a:lnTo>
                  <a:pt x="127548" y="1275481"/>
                </a:lnTo>
                <a:cubicBezTo>
                  <a:pt x="57105" y="1275481"/>
                  <a:pt x="0" y="1218376"/>
                  <a:pt x="0" y="1147933"/>
                </a:cubicBezTo>
                <a:lnTo>
                  <a:pt x="0" y="127548"/>
                </a:lnTo>
                <a:close/>
              </a:path>
            </a:pathLst>
          </a:custGeom>
          <a:solidFill>
            <a:srgbClr val="004B53"/>
          </a:solidFill>
          <a:ln w="25400" cap="flat" cmpd="sng">
            <a:solidFill>
              <a:schemeClr val="lt1"/>
            </a:solidFill>
            <a:prstDash val="solid"/>
            <a:round/>
            <a:headEnd type="none" w="sm" len="sm"/>
            <a:tailEnd type="none" w="sm" len="sm"/>
          </a:ln>
        </p:spPr>
        <p:txBody>
          <a:bodyPr spcFirstLastPara="1" wrap="square" lIns="90675" tIns="90675" rIns="90675" bIns="90675"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Discuss Potential concerns</a:t>
            </a:r>
            <a:endParaRPr/>
          </a:p>
          <a:p>
            <a:pPr marL="0" marR="0" lvl="0" indent="0" algn="l"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Can’t think of a valid use case.</a:t>
            </a:r>
            <a:endParaRPr/>
          </a:p>
          <a:p>
            <a:pPr marL="0" marR="0" lvl="0" indent="0" algn="l"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Data / resource availability</a:t>
            </a:r>
            <a:endParaRPr/>
          </a:p>
          <a:p>
            <a:pPr marL="0" marR="0" lvl="0" indent="0" algn="l"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Any hindrances from seniors?</a:t>
            </a:r>
            <a:endParaRPr/>
          </a:p>
          <a:p>
            <a:pPr marL="0" marR="0" lvl="0" indent="0" algn="l" rtl="0">
              <a:lnSpc>
                <a:spcPct val="90000"/>
              </a:lnSpc>
              <a:spcBef>
                <a:spcPts val="490"/>
              </a:spcBef>
              <a:spcAft>
                <a:spcPts val="0"/>
              </a:spcAft>
              <a:buClr>
                <a:srgbClr val="000000"/>
              </a:buClr>
              <a:buSzPts val="1400"/>
              <a:buFont typeface="Arial"/>
              <a:buNone/>
            </a:pPr>
            <a:endParaRPr sz="1400" b="0" i="0" u="none" strike="noStrike" cap="none">
              <a:solidFill>
                <a:schemeClr val="lt1"/>
              </a:solidFill>
              <a:latin typeface="Proxima Nova"/>
              <a:ea typeface="Proxima Nova"/>
              <a:cs typeface="Proxima Nova"/>
              <a:sym typeface="Proxima Nova"/>
            </a:endParaRPr>
          </a:p>
          <a:p>
            <a:pPr marL="0" marR="0" lvl="0" indent="0" algn="l" rtl="0">
              <a:lnSpc>
                <a:spcPct val="90000"/>
              </a:lnSpc>
              <a:spcBef>
                <a:spcPts val="490"/>
              </a:spcBef>
              <a:spcAft>
                <a:spcPts val="0"/>
              </a:spcAft>
              <a:buClr>
                <a:srgbClr val="000000"/>
              </a:buClr>
              <a:buSzPts val="1400"/>
              <a:buFont typeface="Arial"/>
              <a:buNone/>
            </a:pPr>
            <a:endParaRPr sz="1400" b="0" i="0" u="none" strike="noStrike" cap="none">
              <a:solidFill>
                <a:schemeClr val="lt1"/>
              </a:solidFill>
              <a:latin typeface="Proxima Nova"/>
              <a:ea typeface="Proxima Nova"/>
              <a:cs typeface="Proxima Nova"/>
              <a:sym typeface="Proxima Nova"/>
            </a:endParaRPr>
          </a:p>
        </p:txBody>
      </p:sp>
      <p:sp>
        <p:nvSpPr>
          <p:cNvPr id="172" name="Google Shape;172;p22"/>
          <p:cNvSpPr/>
          <p:nvPr/>
        </p:nvSpPr>
        <p:spPr>
          <a:xfrm>
            <a:off x="3067410" y="2929008"/>
            <a:ext cx="3624494" cy="1297802"/>
          </a:xfrm>
          <a:custGeom>
            <a:avLst/>
            <a:gdLst/>
            <a:ahLst/>
            <a:cxnLst/>
            <a:rect l="l" t="t" r="r" b="b"/>
            <a:pathLst>
              <a:path w="2125803" h="1275481" extrusionOk="0">
                <a:moveTo>
                  <a:pt x="0" y="127548"/>
                </a:moveTo>
                <a:cubicBezTo>
                  <a:pt x="0" y="57105"/>
                  <a:pt x="57105" y="0"/>
                  <a:pt x="127548" y="0"/>
                </a:cubicBezTo>
                <a:lnTo>
                  <a:pt x="1998255" y="0"/>
                </a:lnTo>
                <a:cubicBezTo>
                  <a:pt x="2068698" y="0"/>
                  <a:pt x="2125803" y="57105"/>
                  <a:pt x="2125803" y="127548"/>
                </a:cubicBezTo>
                <a:lnTo>
                  <a:pt x="2125803" y="1147933"/>
                </a:lnTo>
                <a:cubicBezTo>
                  <a:pt x="2125803" y="1218376"/>
                  <a:pt x="2068698" y="1275481"/>
                  <a:pt x="1998255" y="1275481"/>
                </a:cubicBezTo>
                <a:lnTo>
                  <a:pt x="127548" y="1275481"/>
                </a:lnTo>
                <a:cubicBezTo>
                  <a:pt x="57105" y="1275481"/>
                  <a:pt x="0" y="1218376"/>
                  <a:pt x="0" y="1147933"/>
                </a:cubicBezTo>
                <a:lnTo>
                  <a:pt x="0" y="127548"/>
                </a:lnTo>
                <a:close/>
              </a:path>
            </a:pathLst>
          </a:custGeom>
          <a:solidFill>
            <a:srgbClr val="0095A5"/>
          </a:solidFill>
          <a:ln w="25400" cap="flat" cmpd="sng">
            <a:solidFill>
              <a:schemeClr val="lt1"/>
            </a:solidFill>
            <a:prstDash val="solid"/>
            <a:round/>
            <a:headEnd type="none" w="sm" len="sm"/>
            <a:tailEnd type="none" w="sm" len="sm"/>
          </a:ln>
        </p:spPr>
        <p:txBody>
          <a:bodyPr spcFirstLastPara="1" wrap="square" lIns="90675" tIns="90675" rIns="90675" bIns="90675" anchor="ctr"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1" i="0" u="none" strike="noStrike" cap="none">
                <a:solidFill>
                  <a:schemeClr val="lt1"/>
                </a:solidFill>
                <a:latin typeface="Proxima Nova"/>
                <a:ea typeface="Proxima Nova"/>
                <a:cs typeface="Proxima Nova"/>
                <a:sym typeface="Proxima Nova"/>
              </a:rPr>
              <a:t>What’s next?</a:t>
            </a:r>
            <a:endParaRPr/>
          </a:p>
          <a:p>
            <a:pPr marL="0" marR="0" lvl="0" indent="0" algn="just"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Steps to complete the POC</a:t>
            </a:r>
            <a:endParaRPr/>
          </a:p>
          <a:p>
            <a:pPr marL="0" marR="0" lvl="0" indent="0" algn="just"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Accuracy and final insights</a:t>
            </a:r>
            <a:endParaRPr/>
          </a:p>
          <a:p>
            <a:pPr marL="0" marR="0" lvl="0" indent="0" algn="just"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Present your solution effectively to the right stakeholders.</a:t>
            </a:r>
            <a:endParaRPr/>
          </a:p>
        </p:txBody>
      </p:sp>
      <p:grpSp>
        <p:nvGrpSpPr>
          <p:cNvPr id="173" name="Google Shape;173;p22"/>
          <p:cNvGrpSpPr/>
          <p:nvPr/>
        </p:nvGrpSpPr>
        <p:grpSpPr>
          <a:xfrm>
            <a:off x="498760" y="680373"/>
            <a:ext cx="2356070" cy="1358387"/>
            <a:chOff x="498760" y="680373"/>
            <a:chExt cx="2356070" cy="1358387"/>
          </a:xfrm>
        </p:grpSpPr>
        <p:sp>
          <p:nvSpPr>
            <p:cNvPr id="168" name="Google Shape;168;p22"/>
            <p:cNvSpPr/>
            <p:nvPr/>
          </p:nvSpPr>
          <p:spPr>
            <a:xfrm>
              <a:off x="498760" y="680373"/>
              <a:ext cx="2356070" cy="1358387"/>
            </a:xfrm>
            <a:custGeom>
              <a:avLst/>
              <a:gdLst/>
              <a:ahLst/>
              <a:cxnLst/>
              <a:rect l="l" t="t" r="r" b="b"/>
              <a:pathLst>
                <a:path w="2356070" h="1275481" extrusionOk="0">
                  <a:moveTo>
                    <a:pt x="0" y="127548"/>
                  </a:moveTo>
                  <a:cubicBezTo>
                    <a:pt x="0" y="57105"/>
                    <a:pt x="57105" y="0"/>
                    <a:pt x="127548" y="0"/>
                  </a:cubicBezTo>
                  <a:lnTo>
                    <a:pt x="2228522" y="0"/>
                  </a:lnTo>
                  <a:cubicBezTo>
                    <a:pt x="2298965" y="0"/>
                    <a:pt x="2356070" y="57105"/>
                    <a:pt x="2356070" y="127548"/>
                  </a:cubicBezTo>
                  <a:lnTo>
                    <a:pt x="2356070" y="1147933"/>
                  </a:lnTo>
                  <a:cubicBezTo>
                    <a:pt x="2356070" y="1218376"/>
                    <a:pt x="2298965" y="1275481"/>
                    <a:pt x="2228522" y="1275481"/>
                  </a:cubicBezTo>
                  <a:lnTo>
                    <a:pt x="127548" y="1275481"/>
                  </a:lnTo>
                  <a:cubicBezTo>
                    <a:pt x="57105" y="1275481"/>
                    <a:pt x="0" y="1218376"/>
                    <a:pt x="0" y="1147933"/>
                  </a:cubicBezTo>
                  <a:lnTo>
                    <a:pt x="0" y="127548"/>
                  </a:lnTo>
                  <a:close/>
                </a:path>
              </a:pathLst>
            </a:custGeom>
            <a:solidFill>
              <a:srgbClr val="FFAA3F"/>
            </a:solidFill>
            <a:ln w="25400" cap="flat" cmpd="sng">
              <a:solidFill>
                <a:schemeClr val="lt1"/>
              </a:solidFill>
              <a:prstDash val="solid"/>
              <a:round/>
              <a:headEnd type="none" w="sm" len="sm"/>
              <a:tailEnd type="none" w="sm" len="sm"/>
            </a:ln>
          </p:spPr>
          <p:txBody>
            <a:bodyPr spcFirstLastPara="1" wrap="square" lIns="90675" tIns="90675" rIns="90675" bIns="90675" anchor="ctr" anchorCtr="0">
              <a:noAutofit/>
            </a:bodyPr>
            <a:lstStyle/>
            <a:p>
              <a:pPr marL="0" marR="0" lvl="0" indent="0" algn="l" rtl="0">
                <a:lnSpc>
                  <a:spcPct val="90000"/>
                </a:lnSpc>
                <a:spcBef>
                  <a:spcPts val="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Have you chosen POC topic as per Mentor’s recommendation?</a:t>
              </a:r>
              <a:endParaRPr/>
            </a:p>
            <a:p>
              <a:pPr marL="0" marR="0" lvl="0" indent="0" algn="l"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    </a:t>
              </a:r>
              <a:r>
                <a:rPr lang="en" sz="1200" b="0" i="0" u="none" strike="noStrike" cap="none">
                  <a:solidFill>
                    <a:schemeClr val="lt1"/>
                  </a:solidFill>
                  <a:latin typeface="Proxima Nova"/>
                  <a:ea typeface="Proxima Nova"/>
                  <a:cs typeface="Proxima Nova"/>
                  <a:sym typeface="Proxima Nova"/>
                </a:rPr>
                <a:t>Yes.</a:t>
              </a:r>
              <a:endParaRPr/>
            </a:p>
            <a:p>
              <a:pPr marL="0" marR="0" lvl="0" indent="0" algn="l" rtl="0">
                <a:lnSpc>
                  <a:spcPct val="90000"/>
                </a:lnSpc>
                <a:spcBef>
                  <a:spcPts val="490"/>
                </a:spcBef>
                <a:spcAft>
                  <a:spcPts val="0"/>
                </a:spcAft>
                <a:buClr>
                  <a:srgbClr val="000000"/>
                </a:buClr>
                <a:buSzPts val="1200"/>
                <a:buFont typeface="Arial"/>
                <a:buNone/>
              </a:pPr>
              <a:r>
                <a:rPr lang="en" sz="1200" b="0" i="0" u="none" strike="noStrike" cap="none">
                  <a:solidFill>
                    <a:schemeClr val="lt1"/>
                  </a:solidFill>
                  <a:latin typeface="Proxima Nova"/>
                  <a:ea typeface="Proxima Nova"/>
                  <a:cs typeface="Proxima Nova"/>
                  <a:sym typeface="Proxima Nova"/>
                </a:rPr>
                <a:t>     No</a:t>
              </a:r>
              <a:endParaRPr sz="1400" b="0" i="0" u="none" strike="noStrike" cap="none">
                <a:solidFill>
                  <a:schemeClr val="lt1"/>
                </a:solidFill>
                <a:latin typeface="Proxima Nova"/>
                <a:ea typeface="Proxima Nova"/>
                <a:cs typeface="Proxima Nova"/>
                <a:sym typeface="Proxima Nova"/>
              </a:endParaRPr>
            </a:p>
          </p:txBody>
        </p:sp>
        <p:sp>
          <p:nvSpPr>
            <p:cNvPr id="174" name="Google Shape;174;p22"/>
            <p:cNvSpPr/>
            <p:nvPr/>
          </p:nvSpPr>
          <p:spPr>
            <a:xfrm>
              <a:off x="606825" y="1477202"/>
              <a:ext cx="124800" cy="1329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75" name="Google Shape;175;p22"/>
            <p:cNvSpPr/>
            <p:nvPr/>
          </p:nvSpPr>
          <p:spPr>
            <a:xfrm>
              <a:off x="610977" y="1733387"/>
              <a:ext cx="124800" cy="1329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76" name="Google Shape;176;p22"/>
          <p:cNvSpPr/>
          <p:nvPr/>
        </p:nvSpPr>
        <p:spPr>
          <a:xfrm>
            <a:off x="6776115" y="721058"/>
            <a:ext cx="2356070" cy="1358387"/>
          </a:xfrm>
          <a:custGeom>
            <a:avLst/>
            <a:gdLst/>
            <a:ahLst/>
            <a:cxnLst/>
            <a:rect l="l" t="t" r="r" b="b"/>
            <a:pathLst>
              <a:path w="2356070" h="1275481" extrusionOk="0">
                <a:moveTo>
                  <a:pt x="0" y="127548"/>
                </a:moveTo>
                <a:cubicBezTo>
                  <a:pt x="0" y="57105"/>
                  <a:pt x="57105" y="0"/>
                  <a:pt x="127548" y="0"/>
                </a:cubicBezTo>
                <a:lnTo>
                  <a:pt x="2228522" y="0"/>
                </a:lnTo>
                <a:cubicBezTo>
                  <a:pt x="2298965" y="0"/>
                  <a:pt x="2356070" y="57105"/>
                  <a:pt x="2356070" y="127548"/>
                </a:cubicBezTo>
                <a:lnTo>
                  <a:pt x="2356070" y="1147933"/>
                </a:lnTo>
                <a:cubicBezTo>
                  <a:pt x="2356070" y="1218376"/>
                  <a:pt x="2298965" y="1275481"/>
                  <a:pt x="2228522" y="1275481"/>
                </a:cubicBezTo>
                <a:lnTo>
                  <a:pt x="127548" y="1275481"/>
                </a:lnTo>
                <a:cubicBezTo>
                  <a:pt x="57105" y="1275481"/>
                  <a:pt x="0" y="1218376"/>
                  <a:pt x="0" y="1147933"/>
                </a:cubicBezTo>
                <a:lnTo>
                  <a:pt x="0" y="127548"/>
                </a:lnTo>
                <a:close/>
              </a:path>
            </a:pathLst>
          </a:custGeom>
          <a:solidFill>
            <a:srgbClr val="92D050"/>
          </a:solidFill>
          <a:ln w="25400" cap="flat" cmpd="sng">
            <a:solidFill>
              <a:schemeClr val="lt1"/>
            </a:solidFill>
            <a:prstDash val="solid"/>
            <a:round/>
            <a:headEnd type="none" w="sm" len="sm"/>
            <a:tailEnd type="none" w="sm" len="sm"/>
          </a:ln>
        </p:spPr>
        <p:txBody>
          <a:bodyPr spcFirstLastPara="1" wrap="square" lIns="90675" tIns="90675" rIns="90675" bIns="90675"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POC Approach</a:t>
            </a:r>
            <a:endParaRPr/>
          </a:p>
          <a:p>
            <a:pPr marL="0" marR="0" lvl="0" indent="0" algn="just"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Elaborate your method and if you are facing any issues in approach for the POC?</a:t>
            </a:r>
            <a:endParaRPr/>
          </a:p>
          <a:p>
            <a:pPr marL="0" marR="0" lvl="0" indent="0" algn="just" rtl="0">
              <a:lnSpc>
                <a:spcPct val="90000"/>
              </a:lnSpc>
              <a:spcBef>
                <a:spcPts val="49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Expected outcome?</a:t>
            </a:r>
            <a:endParaRPr/>
          </a:p>
        </p:txBody>
      </p:sp>
      <p:grpSp>
        <p:nvGrpSpPr>
          <p:cNvPr id="177" name="Google Shape;177;p22"/>
          <p:cNvGrpSpPr/>
          <p:nvPr/>
        </p:nvGrpSpPr>
        <p:grpSpPr>
          <a:xfrm>
            <a:off x="2992579" y="1234811"/>
            <a:ext cx="466714" cy="389432"/>
            <a:chOff x="3041900" y="1135886"/>
            <a:chExt cx="450670" cy="532156"/>
          </a:xfrm>
        </p:grpSpPr>
        <p:sp>
          <p:nvSpPr>
            <p:cNvPr id="178" name="Google Shape;178;p22"/>
            <p:cNvSpPr/>
            <p:nvPr/>
          </p:nvSpPr>
          <p:spPr>
            <a:xfrm>
              <a:off x="3041900" y="1135886"/>
              <a:ext cx="450670" cy="527199"/>
            </a:xfrm>
            <a:custGeom>
              <a:avLst/>
              <a:gdLst/>
              <a:ahLst/>
              <a:cxnLst/>
              <a:rect l="l" t="t" r="r" b="b"/>
              <a:pathLst>
                <a:path w="450670" h="527199" extrusionOk="0">
                  <a:moveTo>
                    <a:pt x="0" y="105440"/>
                  </a:moveTo>
                  <a:lnTo>
                    <a:pt x="225335" y="105440"/>
                  </a:lnTo>
                  <a:lnTo>
                    <a:pt x="225335" y="0"/>
                  </a:lnTo>
                  <a:lnTo>
                    <a:pt x="450670" y="263600"/>
                  </a:lnTo>
                  <a:lnTo>
                    <a:pt x="225335" y="527199"/>
                  </a:lnTo>
                  <a:lnTo>
                    <a:pt x="225335" y="421759"/>
                  </a:lnTo>
                  <a:lnTo>
                    <a:pt x="0" y="421759"/>
                  </a:lnTo>
                  <a:lnTo>
                    <a:pt x="0" y="105440"/>
                  </a:lnTo>
                  <a:close/>
                </a:path>
              </a:pathLst>
            </a:custGeom>
            <a:solidFill>
              <a:srgbClr val="FFAA3F"/>
            </a:solidFill>
            <a:ln>
              <a:noFill/>
            </a:ln>
          </p:spPr>
          <p:txBody>
            <a:bodyPr spcFirstLastPara="1" wrap="square" lIns="0" tIns="105425" rIns="135200" bIns="105425" anchor="ctr" anchorCtr="0">
              <a:noAutofit/>
            </a:bodyPr>
            <a:lstStyle/>
            <a:p>
              <a:pPr marL="0" marR="0" lvl="0" indent="0" algn="ctr" rtl="0">
                <a:lnSpc>
                  <a:spcPct val="90000"/>
                </a:lnSpc>
                <a:spcBef>
                  <a:spcPts val="0"/>
                </a:spcBef>
                <a:spcAft>
                  <a:spcPts val="0"/>
                </a:spcAft>
                <a:buClr>
                  <a:srgbClr val="000000"/>
                </a:buClr>
                <a:buSzPts val="2200"/>
                <a:buFont typeface="Arial"/>
                <a:buNone/>
              </a:pPr>
              <a:endParaRPr sz="2200" b="0" i="0" u="none" strike="noStrike" cap="none">
                <a:solidFill>
                  <a:schemeClr val="lt1"/>
                </a:solidFill>
                <a:latin typeface="Proxima Nova"/>
                <a:ea typeface="Proxima Nova"/>
                <a:cs typeface="Proxima Nova"/>
                <a:sym typeface="Proxima Nova"/>
              </a:endParaRPr>
            </a:p>
          </p:txBody>
        </p:sp>
        <p:sp>
          <p:nvSpPr>
            <p:cNvPr id="179" name="Google Shape;179;p22"/>
            <p:cNvSpPr txBox="1"/>
            <p:nvPr/>
          </p:nvSpPr>
          <p:spPr>
            <a:xfrm>
              <a:off x="3067410" y="1271142"/>
              <a:ext cx="299100" cy="3969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grpSp>
      <p:sp>
        <p:nvSpPr>
          <p:cNvPr id="180" name="Google Shape;180;p22"/>
          <p:cNvSpPr/>
          <p:nvPr/>
        </p:nvSpPr>
        <p:spPr>
          <a:xfrm rot="10800000">
            <a:off x="1729095" y="2371095"/>
            <a:ext cx="6392400" cy="527100"/>
          </a:xfrm>
          <a:prstGeom prst="leftRightUpArrow">
            <a:avLst>
              <a:gd name="adj1" fmla="val 25000"/>
              <a:gd name="adj2" fmla="val 25000"/>
              <a:gd name="adj3"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txBox="1"/>
          <p:nvPr/>
        </p:nvSpPr>
        <p:spPr>
          <a:xfrm rot="5400000">
            <a:off x="4859394" y="-627625"/>
            <a:ext cx="131700" cy="6260700"/>
          </a:xfrm>
          <a:prstGeom prst="rect">
            <a:avLst/>
          </a:prstGeom>
          <a:noFill/>
          <a:ln>
            <a:noFill/>
          </a:ln>
        </p:spPr>
        <p:txBody>
          <a:bodyPr spcFirstLastPara="1" wrap="square" lIns="0" tIns="105425" rIns="135200" bIns="10542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lt1"/>
              </a:solidFill>
              <a:latin typeface="Proxima Nova"/>
              <a:ea typeface="Proxima Nova"/>
              <a:cs typeface="Proxima Nova"/>
              <a:sym typeface="Proxima Nova"/>
            </a:endParaRPr>
          </a:p>
        </p:txBody>
      </p:sp>
      <p:pic>
        <p:nvPicPr>
          <p:cNvPr id="182" name="Google Shape;182;p22" descr="Business woman"/>
          <p:cNvPicPr preferRelativeResize="0"/>
          <p:nvPr/>
        </p:nvPicPr>
        <p:blipFill rotWithShape="1">
          <a:blip r:embed="rId3">
            <a:alphaModFix/>
          </a:blip>
          <a:srcRect/>
          <a:stretch/>
        </p:blipFill>
        <p:spPr>
          <a:xfrm>
            <a:off x="7111611" y="2773506"/>
            <a:ext cx="1632268" cy="1991272"/>
          </a:xfrm>
          <a:prstGeom prst="rect">
            <a:avLst/>
          </a:prstGeom>
          <a:noFill/>
          <a:ln>
            <a:noFill/>
          </a:ln>
          <a:effectLst>
            <a:outerShdw blurRad="292100" dist="139700" dir="2700000" algn="tl" rotWithShape="0">
              <a:srgbClr val="333333">
                <a:alpha val="64709"/>
              </a:srgbClr>
            </a:outerShdw>
          </a:effectLst>
        </p:spPr>
      </p:pic>
      <p:pic>
        <p:nvPicPr>
          <p:cNvPr id="183" name="Google Shape;183;p22" descr="Thumbs Up Handy"/>
          <p:cNvPicPr preferRelativeResize="0"/>
          <p:nvPr/>
        </p:nvPicPr>
        <p:blipFill rotWithShape="1">
          <a:blip r:embed="rId4">
            <a:alphaModFix/>
          </a:blip>
          <a:srcRect/>
          <a:stretch/>
        </p:blipFill>
        <p:spPr>
          <a:xfrm>
            <a:off x="2571805" y="1558716"/>
            <a:ext cx="705457" cy="705457"/>
          </a:xfrm>
          <a:prstGeom prst="rect">
            <a:avLst/>
          </a:prstGeom>
          <a:noFill/>
          <a:ln>
            <a:noFill/>
          </a:ln>
        </p:spPr>
      </p:pic>
      <p:grpSp>
        <p:nvGrpSpPr>
          <p:cNvPr id="184" name="Google Shape;184;p22"/>
          <p:cNvGrpSpPr/>
          <p:nvPr/>
        </p:nvGrpSpPr>
        <p:grpSpPr>
          <a:xfrm>
            <a:off x="6325445" y="1152774"/>
            <a:ext cx="450670" cy="527199"/>
            <a:chOff x="3041900" y="1135886"/>
            <a:chExt cx="450670" cy="527199"/>
          </a:xfrm>
        </p:grpSpPr>
        <p:sp>
          <p:nvSpPr>
            <p:cNvPr id="185" name="Google Shape;185;p22"/>
            <p:cNvSpPr/>
            <p:nvPr/>
          </p:nvSpPr>
          <p:spPr>
            <a:xfrm>
              <a:off x="3041900" y="1135886"/>
              <a:ext cx="450670" cy="527199"/>
            </a:xfrm>
            <a:custGeom>
              <a:avLst/>
              <a:gdLst/>
              <a:ahLst/>
              <a:cxnLst/>
              <a:rect l="l" t="t" r="r" b="b"/>
              <a:pathLst>
                <a:path w="450670" h="527199" extrusionOk="0">
                  <a:moveTo>
                    <a:pt x="0" y="105440"/>
                  </a:moveTo>
                  <a:lnTo>
                    <a:pt x="225335" y="105440"/>
                  </a:lnTo>
                  <a:lnTo>
                    <a:pt x="225335" y="0"/>
                  </a:lnTo>
                  <a:lnTo>
                    <a:pt x="450670" y="263600"/>
                  </a:lnTo>
                  <a:lnTo>
                    <a:pt x="225335" y="527199"/>
                  </a:lnTo>
                  <a:lnTo>
                    <a:pt x="225335" y="421759"/>
                  </a:lnTo>
                  <a:lnTo>
                    <a:pt x="0" y="421759"/>
                  </a:lnTo>
                  <a:lnTo>
                    <a:pt x="0" y="105440"/>
                  </a:lnTo>
                  <a:close/>
                </a:path>
              </a:pathLst>
            </a:custGeom>
            <a:solidFill>
              <a:srgbClr val="FFAA3F"/>
            </a:solidFill>
            <a:ln>
              <a:noFill/>
            </a:ln>
          </p:spPr>
          <p:txBody>
            <a:bodyPr spcFirstLastPara="1" wrap="square" lIns="0" tIns="105425" rIns="135200" bIns="105425" anchor="ctr" anchorCtr="0">
              <a:noAutofit/>
            </a:bodyPr>
            <a:lstStyle/>
            <a:p>
              <a:pPr marL="0" marR="0" lvl="0" indent="0" algn="ctr" rtl="0">
                <a:lnSpc>
                  <a:spcPct val="90000"/>
                </a:lnSpc>
                <a:spcBef>
                  <a:spcPts val="0"/>
                </a:spcBef>
                <a:spcAft>
                  <a:spcPts val="0"/>
                </a:spcAft>
                <a:buClr>
                  <a:srgbClr val="000000"/>
                </a:buClr>
                <a:buSzPts val="2200"/>
                <a:buFont typeface="Arial"/>
                <a:buNone/>
              </a:pPr>
              <a:endParaRPr sz="2200" b="0" i="0" u="none" strike="noStrike" cap="none">
                <a:solidFill>
                  <a:schemeClr val="lt1"/>
                </a:solidFill>
                <a:latin typeface="Proxima Nova"/>
                <a:ea typeface="Proxima Nova"/>
                <a:cs typeface="Proxima Nova"/>
                <a:sym typeface="Proxima Nova"/>
              </a:endParaRPr>
            </a:p>
          </p:txBody>
        </p:sp>
        <p:sp>
          <p:nvSpPr>
            <p:cNvPr id="186" name="Google Shape;186;p22"/>
            <p:cNvSpPr txBox="1"/>
            <p:nvPr/>
          </p:nvSpPr>
          <p:spPr>
            <a:xfrm>
              <a:off x="3067410" y="1271142"/>
              <a:ext cx="299100" cy="2904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n" sz="1400" b="0" i="0" u="none" strike="noStrike" cap="none">
                  <a:solidFill>
                    <a:srgbClr val="000000"/>
                  </a:solidFill>
                  <a:latin typeface="Proxima Nova"/>
                  <a:ea typeface="Proxima Nova"/>
                  <a:cs typeface="Proxima Nova"/>
                  <a:sym typeface="Proxima Nova"/>
                </a:rPr>
                <a:t>N</a:t>
              </a:r>
              <a:endParaRPr/>
            </a:p>
          </p:txBody>
        </p:sp>
      </p:grpSp>
      <p:pic>
        <p:nvPicPr>
          <p:cNvPr id="187" name="Google Shape;187;p22" descr="Broken Handy"/>
          <p:cNvPicPr preferRelativeResize="0"/>
          <p:nvPr/>
        </p:nvPicPr>
        <p:blipFill rotWithShape="1">
          <a:blip r:embed="rId5">
            <a:alphaModFix/>
          </a:blip>
          <a:srcRect/>
          <a:stretch/>
        </p:blipFill>
        <p:spPr>
          <a:xfrm>
            <a:off x="2686709" y="615899"/>
            <a:ext cx="705457" cy="70545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childTnLst>
                                </p:cTn>
                              </p:par>
                              <p:par>
                                <p:cTn id="8" presetID="1" presetClass="entr" presetSubtype="0" fill="hold" nodeType="withEffect">
                                  <p:stCondLst>
                                    <p:cond delay="0"/>
                                  </p:stCondLst>
                                  <p:childTnLst>
                                    <p:set>
                                      <p:cBhvr>
                                        <p:cTn id="9" dur="1" fill="hold">
                                          <p:stCondLst>
                                            <p:cond delay="0"/>
                                          </p:stCondLst>
                                        </p:cTn>
                                        <p:tgtEl>
                                          <p:spTgt spid="18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71"/>
                                        </p:tgtEl>
                                        <p:attrNameLst>
                                          <p:attrName>style.visibility</p:attrName>
                                        </p:attrNameLst>
                                      </p:cBhvr>
                                      <p:to>
                                        <p:strVal val="visible"/>
                                      </p:to>
                                    </p:set>
                                    <p:animEffect transition="in" filter="fade">
                                      <p:cBhvr>
                                        <p:cTn id="14" dur="500"/>
                                        <p:tgtEl>
                                          <p:spTgt spid="171"/>
                                        </p:tgtEl>
                                      </p:cBhvr>
                                    </p:animEffect>
                                  </p:childTnLst>
                                </p:cTn>
                              </p:par>
                              <p:par>
                                <p:cTn id="15" presetID="10" presetClass="entr" presetSubtype="0" fill="hold" nodeType="withEffect">
                                  <p:stCondLst>
                                    <p:cond delay="0"/>
                                  </p:stCondLst>
                                  <p:childTnLst>
                                    <p:set>
                                      <p:cBhvr>
                                        <p:cTn id="16" dur="1" fill="hold">
                                          <p:stCondLst>
                                            <p:cond delay="0"/>
                                          </p:stCondLst>
                                        </p:cTn>
                                        <p:tgtEl>
                                          <p:spTgt spid="184"/>
                                        </p:tgtEl>
                                        <p:attrNameLst>
                                          <p:attrName>style.visibility</p:attrName>
                                        </p:attrNameLst>
                                      </p:cBhvr>
                                      <p:to>
                                        <p:strVal val="visible"/>
                                      </p:to>
                                    </p:set>
                                    <p:animEffect transition="in" filter="fade">
                                      <p:cBhvr>
                                        <p:cTn id="17" dur="500"/>
                                        <p:tgtEl>
                                          <p:spTgt spid="18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6"/>
                                        </p:tgtEl>
                                        <p:attrNameLst>
                                          <p:attrName>style.visibility</p:attrName>
                                        </p:attrNameLst>
                                      </p:cBhvr>
                                      <p:to>
                                        <p:strVal val="visible"/>
                                      </p:to>
                                    </p:set>
                                    <p:animEffect transition="in" filter="fade">
                                      <p:cBhvr>
                                        <p:cTn id="22" dur="500"/>
                                        <p:tgtEl>
                                          <p:spTgt spid="176"/>
                                        </p:tgtEl>
                                      </p:cBhvr>
                                    </p:animEffect>
                                  </p:childTnLst>
                                </p:cTn>
                              </p:par>
                            </p:childTnLst>
                          </p:cTn>
                        </p:par>
                        <p:par>
                          <p:cTn id="23" fill="hold">
                            <p:stCondLst>
                              <p:cond delay="500"/>
                            </p:stCondLst>
                            <p:childTnLst>
                              <p:par>
                                <p:cTn id="24" presetID="1" presetClass="entr" presetSubtype="0" fill="hold" nodeType="afterEffect">
                                  <p:stCondLst>
                                    <p:cond delay="0"/>
                                  </p:stCondLst>
                                  <p:childTnLst>
                                    <p:set>
                                      <p:cBhvr>
                                        <p:cTn id="25" dur="1" fill="hold">
                                          <p:stCondLst>
                                            <p:cond delay="0"/>
                                          </p:stCondLst>
                                        </p:cTn>
                                        <p:tgtEl>
                                          <p:spTgt spid="183"/>
                                        </p:tgtEl>
                                        <p:attrNameLst>
                                          <p:attrName>style.visibility</p:attrName>
                                        </p:attrNameLst>
                                      </p:cBhvr>
                                      <p:to>
                                        <p:strVal val="visible"/>
                                      </p:to>
                                    </p:set>
                                  </p:childTnLst>
                                </p:cTn>
                              </p:par>
                            </p:childTnLst>
                          </p:cTn>
                        </p:par>
                        <p:par>
                          <p:cTn id="26" fill="hold">
                            <p:stCondLst>
                              <p:cond delay="501"/>
                            </p:stCondLst>
                            <p:childTnLst>
                              <p:par>
                                <p:cTn id="27" presetID="2" presetClass="entr" presetSubtype="8" fill="hold" nodeType="afterEffect">
                                  <p:stCondLst>
                                    <p:cond delay="0"/>
                                  </p:stCondLst>
                                  <p:childTnLst>
                                    <p:set>
                                      <p:cBhvr>
                                        <p:cTn id="28" dur="1" fill="hold">
                                          <p:stCondLst>
                                            <p:cond delay="0"/>
                                          </p:stCondLst>
                                        </p:cTn>
                                        <p:tgtEl>
                                          <p:spTgt spid="167"/>
                                        </p:tgtEl>
                                        <p:attrNameLst>
                                          <p:attrName>style.visibility</p:attrName>
                                        </p:attrNameLst>
                                      </p:cBhvr>
                                      <p:to>
                                        <p:strVal val="visible"/>
                                      </p:to>
                                    </p:set>
                                    <p:anim calcmode="lin" valueType="num">
                                      <p:cBhvr additive="base">
                                        <p:cTn id="29" dur="500"/>
                                        <p:tgtEl>
                                          <p:spTgt spid="167"/>
                                        </p:tgtEl>
                                        <p:attrNameLst>
                                          <p:attrName>ppt_x</p:attrName>
                                        </p:attrNameLst>
                                      </p:cBhvr>
                                      <p:tavLst>
                                        <p:tav tm="0">
                                          <p:val>
                                            <p:strVal val="#ppt_x-1"/>
                                          </p:val>
                                        </p:tav>
                                        <p:tav tm="100000">
                                          <p:val>
                                            <p:strVal val="#ppt_x"/>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80"/>
                                        </p:tgtEl>
                                        <p:attrNameLst>
                                          <p:attrName>style.visibility</p:attrName>
                                        </p:attrNameLst>
                                      </p:cBhvr>
                                      <p:to>
                                        <p:strVal val="visible"/>
                                      </p:to>
                                    </p:set>
                                    <p:animEffect transition="in" filter="fade">
                                      <p:cBhvr>
                                        <p:cTn id="34" dur="500"/>
                                        <p:tgtEl>
                                          <p:spTgt spid="180"/>
                                        </p:tgtEl>
                                      </p:cBhvr>
                                    </p:animEffect>
                                  </p:childTnLst>
                                </p:cTn>
                              </p:par>
                              <p:par>
                                <p:cTn id="35" presetID="1" presetClass="entr" presetSubtype="0" fill="hold" nodeType="withEffect">
                                  <p:stCondLst>
                                    <p:cond delay="0"/>
                                  </p:stCondLst>
                                  <p:childTnLst>
                                    <p:set>
                                      <p:cBhvr>
                                        <p:cTn id="36" dur="1" fill="hold">
                                          <p:stCondLst>
                                            <p:cond delay="0"/>
                                          </p:stCondLst>
                                        </p:cTn>
                                        <p:tgtEl>
                                          <p:spTgt spid="182"/>
                                        </p:tgtEl>
                                        <p:attrNameLst>
                                          <p:attrName>style.visibility</p:attrName>
                                        </p:attrNameLst>
                                      </p:cBhvr>
                                      <p:to>
                                        <p:strVal val="visible"/>
                                      </p:to>
                                    </p:set>
                                  </p:childTnLst>
                                </p:cTn>
                              </p:par>
                              <p:par>
                                <p:cTn id="37" presetID="10" presetClass="entr" presetSubtype="0" fill="hold" nodeType="withEffect">
                                  <p:stCondLst>
                                    <p:cond delay="0"/>
                                  </p:stCondLst>
                                  <p:childTnLst>
                                    <p:set>
                                      <p:cBhvr>
                                        <p:cTn id="38" dur="1" fill="hold">
                                          <p:stCondLst>
                                            <p:cond delay="0"/>
                                          </p:stCondLst>
                                        </p:cTn>
                                        <p:tgtEl>
                                          <p:spTgt spid="172"/>
                                        </p:tgtEl>
                                        <p:attrNameLst>
                                          <p:attrName>style.visibility</p:attrName>
                                        </p:attrNameLst>
                                      </p:cBhvr>
                                      <p:to>
                                        <p:strVal val="visible"/>
                                      </p:to>
                                    </p:set>
                                    <p:animEffect transition="in" filter="fade">
                                      <p:cBhvr>
                                        <p:cTn id="39" dur="500"/>
                                        <p:tgtEl>
                                          <p:spTgt spid="1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3"/>
          <p:cNvSpPr txBox="1">
            <a:spLocks noGrp="1"/>
          </p:cNvSpPr>
          <p:nvPr>
            <p:ph type="body" idx="1"/>
          </p:nvPr>
        </p:nvSpPr>
        <p:spPr>
          <a:xfrm>
            <a:off x="726650" y="984825"/>
            <a:ext cx="8213400" cy="3762000"/>
          </a:xfrm>
          <a:prstGeom prst="rect">
            <a:avLst/>
          </a:prstGeom>
          <a:noFill/>
          <a:ln>
            <a:noFill/>
          </a:ln>
        </p:spPr>
        <p:txBody>
          <a:bodyPr spcFirstLastPara="1" wrap="square" lIns="91425" tIns="45700" rIns="91425" bIns="45700" anchor="t" anchorCtr="0">
            <a:noAutofit/>
          </a:bodyPr>
          <a:lstStyle/>
          <a:p>
            <a:pPr marL="514350" lvl="0" indent="-285750" algn="l" rtl="0">
              <a:lnSpc>
                <a:spcPct val="125000"/>
              </a:lnSpc>
              <a:spcBef>
                <a:spcPts val="0"/>
              </a:spcBef>
              <a:spcAft>
                <a:spcPts val="0"/>
              </a:spcAft>
              <a:buSzPts val="1800"/>
              <a:buFont typeface="Arial"/>
              <a:buChar char="•"/>
            </a:pPr>
            <a:r>
              <a:rPr lang="en" sz="1600" b="0" i="0" u="none" strike="noStrike" dirty="0">
                <a:solidFill>
                  <a:srgbClr val="000000"/>
                </a:solidFill>
                <a:latin typeface="Proxima Nova"/>
                <a:ea typeface="Proxima Nova"/>
                <a:cs typeface="Proxima Nova"/>
                <a:sym typeface="Proxima Nova"/>
              </a:rPr>
              <a:t>Internships with relevant companies (e.g. </a:t>
            </a:r>
            <a:r>
              <a:rPr lang="en" sz="1600" b="0" i="0" u="sng" strike="noStrike" dirty="0">
                <a:solidFill>
                  <a:srgbClr val="000000"/>
                </a:solidFill>
                <a:latin typeface="Proxima Nova"/>
                <a:ea typeface="Proxima Nova"/>
                <a:cs typeface="Proxima Nova"/>
                <a:sym typeface="Proxima Nova"/>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Markytics ML internship</a:t>
            </a:r>
            <a:r>
              <a:rPr lang="en" sz="1600" b="0" i="0" u="none" strike="noStrike" dirty="0">
                <a:solidFill>
                  <a:srgbClr val="000000"/>
                </a:solidFill>
                <a:latin typeface="Proxima Nova"/>
                <a:ea typeface="Proxima Nova"/>
                <a:cs typeface="Proxima Nova"/>
                <a:sym typeface="Proxima Nova"/>
              </a:rPr>
              <a:t>)</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Connect with industry leaders and engage in projects with them</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Scout Internship platforms to find relevant opportunities</a:t>
            </a:r>
            <a:endParaRPr dirty="0"/>
          </a:p>
          <a:p>
            <a:pPr marL="514350" lvl="0" indent="-285750" algn="l" rtl="0">
              <a:lnSpc>
                <a:spcPct val="125000"/>
              </a:lnSpc>
              <a:spcBef>
                <a:spcPts val="0"/>
              </a:spcBef>
              <a:spcAft>
                <a:spcPts val="0"/>
              </a:spcAft>
              <a:buSzPts val="1800"/>
              <a:buFont typeface="Arial"/>
              <a:buChar char="•"/>
            </a:pPr>
            <a:r>
              <a:rPr lang="en" sz="1600" b="0" i="0" u="none" strike="noStrike" dirty="0">
                <a:solidFill>
                  <a:srgbClr val="000000"/>
                </a:solidFill>
                <a:latin typeface="Proxima Nova"/>
                <a:ea typeface="Proxima Nova"/>
                <a:cs typeface="Proxima Nova"/>
                <a:sym typeface="Proxima Nova"/>
              </a:rPr>
              <a:t>Projects:</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Within your company or department, reach out to managers</a:t>
            </a:r>
            <a:endParaRPr sz="1600" b="0" i="0" u="none" strike="noStrike" dirty="0">
              <a:solidFill>
                <a:srgbClr val="000000"/>
              </a:solidFill>
              <a:latin typeface="Proxima Nova"/>
              <a:ea typeface="Proxima Nova"/>
              <a:cs typeface="Proxima Nova"/>
              <a:sym typeface="Proxima Nova"/>
            </a:endParaRPr>
          </a:p>
          <a:p>
            <a:pPr marL="1028700" lvl="2" indent="-342900" algn="l" rtl="0">
              <a:lnSpc>
                <a:spcPct val="125000"/>
              </a:lnSpc>
              <a:spcBef>
                <a:spcPts val="0"/>
              </a:spcBef>
              <a:spcAft>
                <a:spcPts val="0"/>
              </a:spcAft>
              <a:buSzPts val="1800"/>
              <a:buChar char="•"/>
            </a:pPr>
            <a:r>
              <a:rPr lang="en" sz="1600" dirty="0">
                <a:solidFill>
                  <a:srgbClr val="000000"/>
                </a:solidFill>
                <a:latin typeface="Proxima Nova"/>
                <a:ea typeface="Proxima Nova"/>
                <a:cs typeface="Proxima Nova"/>
                <a:sym typeface="Proxima Nova"/>
              </a:rPr>
              <a:t>E.g. Flipkart - Ecommerce marketing- Personalized Recommendation Engine</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Outside your current organization, reach out to relevant colleagues to source opportunities. </a:t>
            </a:r>
            <a:endParaRPr dirty="0"/>
          </a:p>
          <a:p>
            <a:pPr marL="514350" lvl="0" indent="-285750" algn="l" rtl="0">
              <a:lnSpc>
                <a:spcPct val="125000"/>
              </a:lnSpc>
              <a:spcBef>
                <a:spcPts val="0"/>
              </a:spcBef>
              <a:spcAft>
                <a:spcPts val="0"/>
              </a:spcAft>
              <a:buSzPts val="1800"/>
              <a:buFont typeface="Arial"/>
              <a:buChar char="•"/>
            </a:pPr>
            <a:r>
              <a:rPr lang="en" sz="1600" b="0" i="0" u="none" strike="noStrike" dirty="0">
                <a:solidFill>
                  <a:srgbClr val="000000"/>
                </a:solidFill>
                <a:latin typeface="Proxima Nova"/>
                <a:ea typeface="Proxima Nova"/>
                <a:cs typeface="Proxima Nova"/>
                <a:sym typeface="Proxima Nova"/>
              </a:rPr>
              <a:t>Freelancing  (e.g. </a:t>
            </a:r>
            <a:r>
              <a:rPr lang="en" sz="1600" b="0" i="0" u="sng" strike="noStrike" dirty="0">
                <a:solidFill>
                  <a:srgbClr val="000000"/>
                </a:solidFill>
                <a:latin typeface="Proxima Nova"/>
                <a:ea typeface="Proxima Nova"/>
                <a:cs typeface="Proxima Nova"/>
                <a:sym typeface="Proxima Nov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https://www.freelancer.com</a:t>
            </a:r>
            <a:r>
              <a:rPr lang="en" sz="1600" b="0" i="0" u="none" strike="noStrike" dirty="0">
                <a:solidFill>
                  <a:srgbClr val="000000"/>
                </a:solidFill>
                <a:latin typeface="Proxima Nova"/>
                <a:ea typeface="Proxima Nova"/>
                <a:cs typeface="Proxima Nova"/>
                <a:sym typeface="Proxima Nova"/>
              </a:rPr>
              <a:t>)</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Scout the market for the projects available</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Sign contracts and decide a relevant rate</a:t>
            </a:r>
            <a:endParaRPr dirty="0"/>
          </a:p>
          <a:p>
            <a:pPr marL="742950" lvl="1" indent="-285750" algn="l" rtl="0">
              <a:lnSpc>
                <a:spcPct val="125000"/>
              </a:lnSpc>
              <a:spcBef>
                <a:spcPts val="0"/>
              </a:spcBef>
              <a:spcAft>
                <a:spcPts val="0"/>
              </a:spcAft>
              <a:buSzPts val="1800"/>
              <a:buChar char="•"/>
            </a:pPr>
            <a:r>
              <a:rPr lang="en" sz="1600" b="0" i="0" u="none" strike="noStrike" dirty="0">
                <a:solidFill>
                  <a:srgbClr val="000000"/>
                </a:solidFill>
                <a:latin typeface="Proxima Nova"/>
                <a:ea typeface="Proxima Nova"/>
                <a:cs typeface="Proxima Nova"/>
                <a:sym typeface="Proxima Nova"/>
              </a:rPr>
              <a:t>Increase engagement and dependency by delivering quality work</a:t>
            </a:r>
            <a:endParaRPr dirty="0"/>
          </a:p>
        </p:txBody>
      </p:sp>
      <p:sp>
        <p:nvSpPr>
          <p:cNvPr id="193" name="Google Shape;193;p23"/>
          <p:cNvSpPr txBox="1">
            <a:spLocks noGrp="1"/>
          </p:cNvSpPr>
          <p:nvPr>
            <p:ph type="title"/>
          </p:nvPr>
        </p:nvSpPr>
        <p:spPr>
          <a:xfrm>
            <a:off x="316678" y="121966"/>
            <a:ext cx="72312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a:t>Possible options to consider from external sources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2">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2">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2">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2">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4"/>
          <p:cNvSpPr txBox="1">
            <a:spLocks noGrp="1"/>
          </p:cNvSpPr>
          <p:nvPr>
            <p:ph type="body" idx="1"/>
          </p:nvPr>
        </p:nvSpPr>
        <p:spPr>
          <a:xfrm>
            <a:off x="2078181" y="1166130"/>
            <a:ext cx="5572200" cy="728400"/>
          </a:xfrm>
          <a:prstGeom prst="rect">
            <a:avLst/>
          </a:prstGeom>
          <a:noFill/>
          <a:ln>
            <a:noFill/>
          </a:ln>
        </p:spPr>
        <p:txBody>
          <a:bodyPr spcFirstLastPara="1" wrap="square" lIns="91425" tIns="45700" rIns="91425" bIns="45700" anchor="t" anchorCtr="0">
            <a:noAutofit/>
          </a:bodyPr>
          <a:lstStyle/>
          <a:p>
            <a:pPr marL="457200" lvl="0" indent="-228600" algn="l" rtl="0">
              <a:lnSpc>
                <a:spcPct val="90000"/>
              </a:lnSpc>
              <a:spcBef>
                <a:spcPts val="750"/>
              </a:spcBef>
              <a:spcAft>
                <a:spcPts val="0"/>
              </a:spcAft>
              <a:buSzPts val="1800"/>
              <a:buNone/>
            </a:pPr>
            <a:r>
              <a:rPr lang="en" sz="1600" dirty="0"/>
              <a:t>Check the criticality of the project and Its relevance to leadership team?</a:t>
            </a:r>
            <a:endParaRPr dirty="0"/>
          </a:p>
        </p:txBody>
      </p:sp>
      <p:sp>
        <p:nvSpPr>
          <p:cNvPr id="199" name="Google Shape;199;p24"/>
          <p:cNvSpPr txBox="1">
            <a:spLocks noGrp="1"/>
          </p:cNvSpPr>
          <p:nvPr>
            <p:ph type="title"/>
          </p:nvPr>
        </p:nvSpPr>
        <p:spPr>
          <a:xfrm>
            <a:off x="316679" y="121966"/>
            <a:ext cx="5460600" cy="382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2400"/>
              <a:buFont typeface="Proxima Nova"/>
              <a:buNone/>
            </a:pPr>
            <a:r>
              <a:rPr lang="en"/>
              <a:t>Tips to Choose your Project  For POC</a:t>
            </a:r>
            <a:endParaRPr/>
          </a:p>
        </p:txBody>
      </p:sp>
      <p:pic>
        <p:nvPicPr>
          <p:cNvPr id="200" name="Google Shape;200;p24" descr="Clipboard Mixed"/>
          <p:cNvPicPr preferRelativeResize="0"/>
          <p:nvPr/>
        </p:nvPicPr>
        <p:blipFill rotWithShape="1">
          <a:blip r:embed="rId3">
            <a:alphaModFix/>
          </a:blip>
          <a:srcRect/>
          <a:stretch/>
        </p:blipFill>
        <p:spPr>
          <a:xfrm>
            <a:off x="855840" y="3835284"/>
            <a:ext cx="914400" cy="914400"/>
          </a:xfrm>
          <a:prstGeom prst="rect">
            <a:avLst/>
          </a:prstGeom>
          <a:noFill/>
          <a:ln>
            <a:noFill/>
          </a:ln>
        </p:spPr>
      </p:pic>
      <p:pic>
        <p:nvPicPr>
          <p:cNvPr id="201" name="Google Shape;201;p24" descr="Priorities"/>
          <p:cNvPicPr preferRelativeResize="0"/>
          <p:nvPr/>
        </p:nvPicPr>
        <p:blipFill rotWithShape="1">
          <a:blip r:embed="rId4">
            <a:alphaModFix/>
          </a:blip>
          <a:srcRect/>
          <a:stretch/>
        </p:blipFill>
        <p:spPr>
          <a:xfrm>
            <a:off x="7132691" y="2287961"/>
            <a:ext cx="914400" cy="914400"/>
          </a:xfrm>
          <a:prstGeom prst="rect">
            <a:avLst/>
          </a:prstGeom>
          <a:noFill/>
          <a:ln>
            <a:noFill/>
          </a:ln>
        </p:spPr>
      </p:pic>
      <p:pic>
        <p:nvPicPr>
          <p:cNvPr id="202" name="Google Shape;202;p24" descr="Target Audience"/>
          <p:cNvPicPr preferRelativeResize="0"/>
          <p:nvPr/>
        </p:nvPicPr>
        <p:blipFill rotWithShape="1">
          <a:blip r:embed="rId5">
            <a:alphaModFix/>
          </a:blip>
          <a:srcRect/>
          <a:stretch/>
        </p:blipFill>
        <p:spPr>
          <a:xfrm>
            <a:off x="855840" y="1105327"/>
            <a:ext cx="914400" cy="914400"/>
          </a:xfrm>
          <a:prstGeom prst="rect">
            <a:avLst/>
          </a:prstGeom>
          <a:noFill/>
          <a:ln>
            <a:noFill/>
          </a:ln>
        </p:spPr>
      </p:pic>
      <p:sp>
        <p:nvSpPr>
          <p:cNvPr id="203" name="Google Shape;203;p24"/>
          <p:cNvSpPr txBox="1"/>
          <p:nvPr/>
        </p:nvSpPr>
        <p:spPr>
          <a:xfrm>
            <a:off x="2078175" y="2419775"/>
            <a:ext cx="4697100" cy="9144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90000"/>
              </a:lnSpc>
              <a:spcBef>
                <a:spcPts val="750"/>
              </a:spcBef>
              <a:spcAft>
                <a:spcPts val="0"/>
              </a:spcAft>
              <a:buClr>
                <a:schemeClr val="dk1"/>
              </a:buClr>
              <a:buSzPts val="1800"/>
              <a:buFont typeface="Arial"/>
              <a:buNone/>
            </a:pPr>
            <a:r>
              <a:rPr lang="en" sz="1600" b="0" i="0" u="none" strike="noStrike" cap="none" dirty="0">
                <a:solidFill>
                  <a:schemeClr val="dk1"/>
                </a:solidFill>
                <a:latin typeface="Proxima Nova"/>
                <a:ea typeface="Proxima Nova"/>
                <a:cs typeface="Proxima Nova"/>
                <a:sym typeface="Proxima Nova"/>
              </a:rPr>
              <a:t>Check how is the project going to establish your proficiency in new techniques/ skills, i.e. upgrading skill repertoire</a:t>
            </a:r>
            <a:endParaRPr dirty="0"/>
          </a:p>
        </p:txBody>
      </p:sp>
      <p:sp>
        <p:nvSpPr>
          <p:cNvPr id="204" name="Google Shape;204;p24"/>
          <p:cNvSpPr txBox="1"/>
          <p:nvPr/>
        </p:nvSpPr>
        <p:spPr>
          <a:xfrm>
            <a:off x="1629689" y="3935038"/>
            <a:ext cx="4697100" cy="7284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90000"/>
              </a:lnSpc>
              <a:spcBef>
                <a:spcPts val="750"/>
              </a:spcBef>
              <a:spcAft>
                <a:spcPts val="0"/>
              </a:spcAft>
              <a:buClr>
                <a:schemeClr val="dk1"/>
              </a:buClr>
              <a:buSzPts val="1800"/>
              <a:buFont typeface="Arial"/>
              <a:buNone/>
            </a:pPr>
            <a:r>
              <a:rPr lang="en" sz="1600" b="0" i="0" u="none" strike="noStrike" cap="none">
                <a:solidFill>
                  <a:schemeClr val="dk1"/>
                </a:solidFill>
                <a:latin typeface="Proxima Nova"/>
                <a:ea typeface="Proxima Nova"/>
                <a:cs typeface="Proxima Nova"/>
                <a:sym typeface="Proxima Nova"/>
              </a:rPr>
              <a:t>Self –Evaluation of your current knowledge to complete a project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8" grpId="0" build="p"/>
      <p:bldP spid="203" grpId="0"/>
      <p:bldP spid="204"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1028</Words>
  <Application>Microsoft Office PowerPoint</Application>
  <PresentationFormat>On-screen Show (16:9)</PresentationFormat>
  <Paragraphs>168</Paragraphs>
  <Slides>20</Slides>
  <Notes>14</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Noto Sans Symbols</vt:lpstr>
      <vt:lpstr>Arial</vt:lpstr>
      <vt:lpstr>Proxima Nova</vt:lpstr>
      <vt:lpstr>Roboto Medium</vt:lpstr>
      <vt:lpstr>Roboto</vt:lpstr>
      <vt:lpstr>Roboto Thin</vt:lpstr>
      <vt:lpstr>Calibri</vt:lpstr>
      <vt:lpstr>Simple Light</vt:lpstr>
      <vt:lpstr>PowerPoint Presentation</vt:lpstr>
      <vt:lpstr>PowerPoint Presentation</vt:lpstr>
      <vt:lpstr>Agenda</vt:lpstr>
      <vt:lpstr>Takeaways from the mentorship</vt:lpstr>
      <vt:lpstr>Job Search Strategy | Dos And Don’ts</vt:lpstr>
      <vt:lpstr>Job Search Strategy | Tip And Tricks</vt:lpstr>
      <vt:lpstr>Personalized Discussion | Project Portfolio Finalize Problem statement &amp; Discuss Next steps</vt:lpstr>
      <vt:lpstr>Possible options to consider from external sources</vt:lpstr>
      <vt:lpstr>Tips to Choose your Project  For POC</vt:lpstr>
      <vt:lpstr>Project Examples To Consider</vt:lpstr>
      <vt:lpstr>Action Plan: Status Update &amp; Feedback</vt:lpstr>
      <vt:lpstr>Machine Learning Challanges</vt:lpstr>
      <vt:lpstr>Focus Teaching: MLOps</vt:lpstr>
      <vt:lpstr>Focus Teaching: MLOps</vt:lpstr>
      <vt:lpstr>Focus Teaching: MLOps</vt:lpstr>
      <vt:lpstr>Focus Teaching: MLOps-level-0</vt:lpstr>
      <vt:lpstr>Focus Teaching: MLOps-level-1</vt:lpstr>
      <vt:lpstr>Focus Teaching: MLOps-level-2</vt:lpstr>
      <vt:lpstr>Focus Teaching: MLOps-level-2</vt:lpstr>
      <vt:lpstr>Common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Mahendra Singh Chouhan</cp:lastModifiedBy>
  <cp:revision>5</cp:revision>
  <dcterms:modified xsi:type="dcterms:W3CDTF">2022-03-25T17:43:29Z</dcterms:modified>
</cp:coreProperties>
</file>